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9"/>
  </p:notesMasterIdLst>
  <p:handoutMasterIdLst>
    <p:handoutMasterId r:id="rId10"/>
  </p:handoutMasterIdLst>
  <p:sldIdLst>
    <p:sldId id="285" r:id="rId2"/>
    <p:sldId id="284" r:id="rId3"/>
    <p:sldId id="260" r:id="rId4"/>
    <p:sldId id="280" r:id="rId5"/>
    <p:sldId id="281" r:id="rId6"/>
    <p:sldId id="282" r:id="rId7"/>
    <p:sldId id="283" r:id="rId8"/>
  </p:sldIdLst>
  <p:sldSz cx="9144000" cy="6858000" type="screen4x3"/>
  <p:notesSz cx="6858000" cy="9144000"/>
  <p:custDataLst>
    <p:tags r:id="rId1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B67676-FA1E-4BFD-BBCC-E0FCE15BB8F4}" v="1" dt="2020-02-20T13:21:14.9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59543" autoAdjust="0"/>
  </p:normalViewPr>
  <p:slideViewPr>
    <p:cSldViewPr snapToGrid="0" snapToObjects="1">
      <p:cViewPr varScale="1">
        <p:scale>
          <a:sx n="38" d="100"/>
          <a:sy n="38" d="100"/>
        </p:scale>
        <p:origin x="137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11/10/2022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11/10/2022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scottishpoetrylibrary.org.uk/poem/grandpas-soup/"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extLst>
      <p:ext uri="{BB962C8B-B14F-4D97-AF65-F5344CB8AC3E}">
        <p14:creationId xmlns:p14="http://schemas.microsoft.com/office/powerpoint/2010/main" val="1500581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800" b="0" i="0" u="none" strike="noStrike" cap="none" baseline="0">
                <a:solidFill>
                  <a:srgbClr val="000000"/>
                </a:solidFill>
                <a:effectLst/>
                <a:uFillTx/>
                <a:latin typeface="Calibri"/>
              </a:rPr>
              <a:t>Ewch i'n gwefan i gael y cynllun gwers sy'n cyd-fynd â'r PowerPoint yma.</a:t>
            </a: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2158412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r>
              <a:rPr lang="cy-GB" sz="1200" b="0" i="0" u="none" strike="noStrike" cap="none" baseline="0">
                <a:solidFill>
                  <a:srgbClr val="000000"/>
                </a:solidFill>
                <a:effectLst/>
                <a:uFillTx/>
                <a:latin typeface="Calibri"/>
              </a:rPr>
              <a:t>Dewiswch yr amcan dysgu sydd fwyaf addas i'ch dosbarth chi o gynllun gwers Stonewall.</a:t>
            </a:r>
          </a:p>
          <a:p>
            <a:endParaRPr lang="en-GB"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1901229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0" i="0" u="none" strike="noStrike" cap="none" baseline="0">
                <a:solidFill>
                  <a:srgbClr val="000000"/>
                </a:solidFill>
                <a:effectLst/>
                <a:uFillTx/>
                <a:latin typeface="Calibri"/>
              </a:rPr>
              <a:t>Darllenwch y gerdd Grandpa's Soup gan Jackie Kay i'r disgyblion. Mae'r gerdd ar gael yma: </a:t>
            </a:r>
            <a:r>
              <a:rPr lang="cy-GB" sz="1200" b="0" i="0" u="sng" strike="noStrike" cap="none" baseline="0">
                <a:solidFill>
                  <a:srgbClr val="000000"/>
                </a:solidFill>
                <a:effectLst/>
                <a:uFill>
                  <a:solidFill>
                    <a:srgbClr val="000000"/>
                  </a:solidFill>
                </a:uFill>
                <a:latin typeface="Calibri"/>
                <a:hlinkClick r:id="rId3" history="0"/>
              </a:rPr>
              <a:t>https://www.scottishpoetrylibrary.org.uk/poem/grandpas-soup/</a:t>
            </a:r>
          </a:p>
          <a:p>
            <a:r>
              <a:rPr lang="en-GB" sz="1200" kern="1200">
                <a:solidFill>
                  <a:schemeClr val="tx1"/>
                </a:solidFill>
                <a:effectLst/>
                <a:latin typeface="+mn-lt"/>
                <a:ea typeface="+mn-ea"/>
                <a:cs typeface="+mn-cs"/>
              </a:rPr>
              <a:t> </a:t>
            </a:r>
          </a:p>
          <a:p>
            <a:r>
              <a:rPr lang="cy-GB" sz="1200" b="0" i="0" u="none" strike="noStrike" cap="none" baseline="0">
                <a:solidFill>
                  <a:srgbClr val="000000"/>
                </a:solidFill>
                <a:effectLst/>
                <a:uFillTx/>
                <a:latin typeface="Calibri"/>
              </a:rPr>
              <a:t>Wrth i chi weithio drwy'r gerdd, dylai'r disgyblion (dewiswch fel sy'n briodol):</a:t>
            </a:r>
          </a:p>
          <a:p>
            <a:pPr lvl="0"/>
            <a:r>
              <a:rPr lang="cy-GB" sz="1200" b="0" i="0" u="none" strike="noStrike" cap="none" baseline="0">
                <a:solidFill>
                  <a:srgbClr val="000000"/>
                </a:solidFill>
                <a:effectLst/>
                <a:uFillTx/>
                <a:latin typeface="Calibri"/>
              </a:rPr>
              <a:t>Bwyntio at y cynhwysion yng nghanol y bwrdd</a:t>
            </a:r>
          </a:p>
          <a:p>
            <a:pPr lvl="0"/>
            <a:r>
              <a:rPr lang="cy-GB" sz="1200" b="0" i="0" u="none" strike="noStrike" cap="none" baseline="0">
                <a:solidFill>
                  <a:srgbClr val="000000"/>
                </a:solidFill>
                <a:effectLst/>
                <a:uFillTx/>
                <a:latin typeface="Calibri"/>
              </a:rPr>
              <a:t>Cyfateb y symbol ar gyfer y cynhwysyn</a:t>
            </a:r>
          </a:p>
          <a:p>
            <a:pPr lvl="0"/>
            <a:r>
              <a:rPr lang="cy-GB" sz="1200" b="0" i="0" u="none" strike="noStrike" cap="none" baseline="0">
                <a:solidFill>
                  <a:srgbClr val="000000"/>
                </a:solidFill>
                <a:effectLst/>
                <a:uFillTx/>
                <a:latin typeface="Calibri"/>
              </a:rPr>
              <a:t>Adnabod y symbol ar gyfer y cynhwysyn</a:t>
            </a:r>
          </a:p>
          <a:p>
            <a:pPr lvl="0"/>
            <a:r>
              <a:rPr lang="cy-GB" sz="1200" b="0" i="0" u="none" strike="noStrike" cap="none" baseline="0">
                <a:solidFill>
                  <a:srgbClr val="000000"/>
                </a:solidFill>
                <a:effectLst/>
                <a:uFillTx/>
                <a:latin typeface="Calibri"/>
              </a:rPr>
              <a:t>Ysgrifennu'r cynhwysyn ar y daflen waith 'rhestr siopa'.</a:t>
            </a:r>
          </a:p>
          <a:p>
            <a:r>
              <a:rPr lang="en-GB" sz="1200" kern="1200">
                <a:solidFill>
                  <a:schemeClr val="tx1"/>
                </a:solidFill>
                <a:effectLst/>
                <a:latin typeface="+mn-lt"/>
                <a:ea typeface="+mn-ea"/>
                <a:cs typeface="+mn-cs"/>
              </a:rPr>
              <a:t> </a:t>
            </a:r>
          </a:p>
          <a:p>
            <a:r>
              <a:rPr lang="cy-GB" sz="1200" b="0" i="0" u="none" strike="noStrike" cap="none" baseline="0">
                <a:solidFill>
                  <a:srgbClr val="000000"/>
                </a:solidFill>
                <a:effectLst/>
                <a:uFillTx/>
                <a:latin typeface="Calibri"/>
              </a:rPr>
              <a:t>Chwarae rôl yn creu'r cawl. Dewsiwch ddisgyblion i ychwanegu'r cynhwysion i'r sosban. Bydd angen i chi egluro mai darn o gig eidion yw 'hough', ond gallech ddefnyddio corn-bîff ar gyfer y gweithgaredd yma.</a:t>
            </a:r>
          </a:p>
          <a:p>
            <a:r>
              <a:rPr lang="en-GB" sz="1200" kern="1200">
                <a:solidFill>
                  <a:schemeClr val="tx1"/>
                </a:solidFill>
                <a:effectLst/>
                <a:latin typeface="+mn-lt"/>
                <a:ea typeface="+mn-ea"/>
                <a:cs typeface="+mn-cs"/>
              </a:rPr>
              <a:t> </a:t>
            </a:r>
          </a:p>
          <a:p>
            <a:r>
              <a:rPr lang="cy-GB" sz="1200" b="0" i="0" u="none" strike="noStrike" cap="none" baseline="0">
                <a:solidFill>
                  <a:srgbClr val="000000"/>
                </a:solidFill>
                <a:effectLst/>
                <a:uFillTx/>
                <a:latin typeface="Calibri"/>
              </a:rPr>
              <a:t>Trafodwch pam fod Jackie mor hoff o'r cawl - nid yn unig gan ei fod yn flasus, ond gan mai ei thaid wnaeth y cawl iddi.</a:t>
            </a:r>
          </a:p>
          <a:p>
            <a:r>
              <a:rPr lang="en-GB" sz="1200" kern="1200">
                <a:solidFill>
                  <a:schemeClr val="tx1"/>
                </a:solidFill>
                <a:effectLst/>
                <a:latin typeface="+mn-lt"/>
                <a:ea typeface="+mn-ea"/>
                <a:cs typeface="+mn-cs"/>
              </a:rPr>
              <a:t> </a:t>
            </a:r>
          </a:p>
          <a:p>
            <a:r>
              <a:rPr lang="cy-GB" sz="1200" b="0" i="1" u="none" strike="noStrike" cap="none" baseline="0">
                <a:solidFill>
                  <a:srgbClr val="000000"/>
                </a:solidFill>
                <a:effectLst/>
                <a:uFillTx/>
                <a:latin typeface="Calibri"/>
              </a:rPr>
              <a:t>Noder: Os oes rhai o'ch disgyblion yn llysieuwyr/figan neu ddim yn bwyta cig eidion am resymau crefyddol, peidiwch â gwneud y gweithgaredd 'cynhwysion i'r sosban'.</a:t>
            </a:r>
          </a:p>
          <a:p>
            <a:pPr marL="0" marR="0" lvl="0" indent="0" algn="l" defTabSz="457200" rtl="0" eaLnBrk="1" fontAlgn="auto" latinLnBrk="0" hangingPunct="1">
              <a:lnSpc>
                <a:spcPct val="100000"/>
              </a:lnSpc>
              <a:spcBef>
                <a:spcPct val="0"/>
              </a:spcBef>
              <a:spcAft>
                <a:spcPct val="0"/>
              </a:spcAft>
              <a:buClrTx/>
              <a:buSzTx/>
              <a:buFontTx/>
              <a:buNone/>
              <a:defRPr/>
            </a:pPr>
            <a:endParaRPr lang="en-GB"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2268516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r>
              <a:rPr lang="cy-GB" sz="1200" b="0" i="0" u="none" strike="noStrike" cap="none" baseline="0">
                <a:solidFill>
                  <a:srgbClr val="000000"/>
                </a:solidFill>
                <a:effectLst/>
                <a:uFillTx/>
                <a:latin typeface="Calibri"/>
              </a:rPr>
              <a:t>Dangoswch lun o Jackie Kay i'r plant, a thrafodwch ei theulu. Cafodd Jackie ei mabwysiadu pan oedd hi'n faban, ac fe gafodd ei magu gyda'i mam, ei thad, a'i brodyr a'i chwiorydd. Erbyn hyn mae hi'n byw gyda'i phartner, Denise. Mae gan Jackie ddau o blant, felly Denise yw eu llysfam.</a:t>
            </a:r>
          </a:p>
          <a:p>
            <a:pPr marL="0" marR="0" lvl="0" indent="0" algn="l" defTabSz="457200" rtl="0" eaLnBrk="1" fontAlgn="auto" latinLnBrk="0" hangingPunct="1">
              <a:lnSpc>
                <a:spcPct val="100000"/>
              </a:lnSpc>
              <a:spcBef>
                <a:spcPct val="0"/>
              </a:spcBef>
              <a:spcAft>
                <a:spcPct val="0"/>
              </a:spcAft>
              <a:buClrTx/>
              <a:buSzTx/>
              <a:buFontTx/>
              <a:buNone/>
              <a:defRPr/>
            </a:pPr>
            <a:endParaRPr lang="en-GB"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3933927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0" i="0" u="none" strike="noStrike" cap="none" baseline="0">
                <a:solidFill>
                  <a:srgbClr val="000000"/>
                </a:solidFill>
                <a:effectLst/>
                <a:uFillTx/>
                <a:latin typeface="Calibri"/>
              </a:rPr>
              <a:t>Gofynnwch i'r disgyblion: Pwy sydd yn eich teulu chi? </a:t>
            </a:r>
          </a:p>
          <a:p>
            <a:endParaRPr lang="en-GB" sz="1200" kern="1200">
              <a:solidFill>
                <a:schemeClr val="tx1"/>
              </a:solidFill>
              <a:effectLst/>
              <a:latin typeface="+mn-lt"/>
              <a:ea typeface="+mn-ea"/>
              <a:cs typeface="+mn-cs"/>
            </a:endParaRPr>
          </a:p>
          <a:p>
            <a:r>
              <a:rPr lang="cy-GB" sz="1200" b="0" i="0" u="none" strike="noStrike" cap="none" baseline="0">
                <a:solidFill>
                  <a:srgbClr val="000000"/>
                </a:solidFill>
                <a:effectLst/>
                <a:uFillTx/>
                <a:latin typeface="Calibri"/>
              </a:rPr>
              <a:t>Dylai'r disgyblion (dewiswch fel sy'n briodol):</a:t>
            </a:r>
          </a:p>
          <a:p>
            <a:pPr lvl="0"/>
            <a:r>
              <a:rPr lang="cy-GB" sz="1200" b="0" i="0" u="none" strike="noStrike" cap="none" baseline="0">
                <a:solidFill>
                  <a:srgbClr val="000000"/>
                </a:solidFill>
                <a:effectLst/>
                <a:uFillTx/>
                <a:latin typeface="Calibri"/>
              </a:rPr>
              <a:t>Gyfateb y symbolau ar gyfer y bobl yn eu teuluoedd</a:t>
            </a:r>
          </a:p>
          <a:p>
            <a:pPr lvl="0"/>
            <a:r>
              <a:rPr lang="cy-GB" sz="1200" b="0" i="0" u="none" strike="noStrike" cap="none" baseline="0">
                <a:solidFill>
                  <a:srgbClr val="000000"/>
                </a:solidFill>
                <a:effectLst/>
                <a:uFillTx/>
                <a:latin typeface="Calibri"/>
              </a:rPr>
              <a:t>Nodi'r symbolau ar gyfer y bobl yn eu teuluoedd</a:t>
            </a:r>
          </a:p>
          <a:p>
            <a:pPr lvl="0"/>
            <a:r>
              <a:rPr lang="cy-GB" sz="1200" b="0" i="0" u="none" strike="noStrike" cap="none" baseline="0">
                <a:solidFill>
                  <a:srgbClr val="000000"/>
                </a:solidFill>
                <a:effectLst/>
                <a:uFillTx/>
                <a:latin typeface="Calibri"/>
              </a:rPr>
              <a:t>Sôn wrth weddill y dosbarth pwy sydd yn eu teulu</a:t>
            </a:r>
          </a:p>
          <a:p>
            <a:r>
              <a:rPr lang="en-GB" sz="1200" kern="1200">
                <a:solidFill>
                  <a:schemeClr val="tx1"/>
                </a:solidFill>
                <a:effectLst/>
                <a:latin typeface="+mn-lt"/>
                <a:ea typeface="+mn-ea"/>
                <a:cs typeface="+mn-cs"/>
              </a:rPr>
              <a:t> </a:t>
            </a:r>
          </a:p>
          <a:p>
            <a:r>
              <a:rPr lang="cy-GB" sz="1200" b="0" i="0" u="none" strike="noStrike" cap="none" baseline="0">
                <a:solidFill>
                  <a:srgbClr val="000000"/>
                </a:solidFill>
                <a:effectLst/>
                <a:uFillTx/>
                <a:latin typeface="Calibri"/>
              </a:rPr>
              <a:t>Os yw'n berthnasol, trafodwch y ffaith fod gan rai pobl eu teulu genedigol, a'u teulu maeth neu eu gofalwyr maeth.</a:t>
            </a:r>
          </a:p>
          <a:p>
            <a:r>
              <a:rPr lang="en-GB" sz="1200" kern="1200">
                <a:solidFill>
                  <a:schemeClr val="tx1"/>
                </a:solidFill>
                <a:effectLst/>
                <a:latin typeface="+mn-lt"/>
                <a:ea typeface="+mn-ea"/>
                <a:cs typeface="+mn-cs"/>
              </a:rPr>
              <a:t> </a:t>
            </a:r>
          </a:p>
          <a:p>
            <a:r>
              <a:rPr lang="cy-GB" sz="1200" b="0" i="1" u="none" strike="noStrike" cap="none" baseline="0">
                <a:solidFill>
                  <a:srgbClr val="000000"/>
                </a:solidFill>
                <a:effectLst/>
                <a:uFillTx/>
                <a:latin typeface="Calibri"/>
              </a:rPr>
              <a:t>Noder: Cofiwch ei bod yn bosib y bydd plant sydd â rhiant traws yn defnyddio enw gwahanol ar gyfer eu rhiant yn lle mam neu dad.</a:t>
            </a:r>
          </a:p>
          <a:p>
            <a:pPr marL="0" marR="0" lvl="0" indent="0" algn="l" defTabSz="457200" rtl="0" eaLnBrk="1" fontAlgn="auto" latinLnBrk="0" hangingPunct="1">
              <a:lnSpc>
                <a:spcPct val="100000"/>
              </a:lnSpc>
              <a:spcBef>
                <a:spcPct val="0"/>
              </a:spcBef>
              <a:spcAft>
                <a:spcPct val="0"/>
              </a:spcAft>
              <a:buClrTx/>
              <a:buSzTx/>
              <a:buFontTx/>
              <a:buNone/>
              <a:defRPr/>
            </a:pPr>
            <a:endParaRPr lang="en-GB"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2764975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0" i="1" u="none" strike="noStrike" cap="none" baseline="0">
                <a:solidFill>
                  <a:srgbClr val="000000"/>
                </a:solidFill>
                <a:effectLst/>
                <a:uFillTx/>
                <a:latin typeface="Calibri"/>
              </a:rPr>
              <a:t>Dewiswch y gweithgaredd/gweithgareddau mwyaf priodol i'ch dosbarth chi:</a:t>
            </a:r>
          </a:p>
          <a:p>
            <a:pPr lvl="0"/>
            <a:r>
              <a:rPr lang="cy-GB" sz="1200" b="0" i="0" u="none" strike="noStrike" cap="none" baseline="0">
                <a:solidFill>
                  <a:srgbClr val="000000"/>
                </a:solidFill>
                <a:effectLst/>
                <a:uFillTx/>
                <a:latin typeface="Calibri"/>
              </a:rPr>
              <a:t>Y disgyblion i ddyfeisio eu cawl eu hunain drwy ddewis lluniau o gynhwysion i'w torri allan a'u gludo ar yr amlinelliad o'r fowlen.</a:t>
            </a:r>
          </a:p>
          <a:p>
            <a:pPr lvl="0"/>
            <a:r>
              <a:rPr lang="cy-GB" sz="1200" b="0" i="0" u="none" strike="noStrike" cap="none" baseline="0">
                <a:solidFill>
                  <a:srgbClr val="000000"/>
                </a:solidFill>
                <a:effectLst/>
                <a:uFillTx/>
                <a:latin typeface="Calibri"/>
              </a:rPr>
              <a:t>Y disgyblion i nodi'r cynhwysion hoffent eu rhoi yn eu cawl, a'u rhestru ar y daflen waith 'Fy rysáit'.</a:t>
            </a:r>
          </a:p>
          <a:p>
            <a:pPr lvl="0"/>
            <a:r>
              <a:rPr lang="cy-GB" sz="1200" b="0" i="0" u="none" strike="noStrike" cap="none" baseline="0">
                <a:solidFill>
                  <a:srgbClr val="000000"/>
                </a:solidFill>
                <a:effectLst/>
                <a:uFillTx/>
                <a:latin typeface="Calibri"/>
              </a:rPr>
              <a:t>Y disgyblion i lunio eu ryseitiau cawl ar y daflen waith 'Fy rysáit', gan ddefnyddio ryseitiau cawl eraill i'w cynorthwyo.</a:t>
            </a:r>
          </a:p>
          <a:p>
            <a:r>
              <a:rPr lang="cy-GB" sz="1200" b="0" i="0" u="none" strike="noStrike" cap="none" baseline="0">
                <a:solidFill>
                  <a:srgbClr val="000000"/>
                </a:solidFill>
                <a:effectLst/>
                <a:uFillTx/>
                <a:latin typeface="Calibri"/>
              </a:rPr>
              <a:t>Fel dosbarth, gweithio gyda'i gilydd i wneud cawl, gan ddilyn rysáit syml.</a:t>
            </a:r>
          </a:p>
          <a:p>
            <a:endParaRPr lang="en-GB" sz="1200" kern="1200">
              <a:solidFill>
                <a:schemeClr val="tx1"/>
              </a:solidFill>
              <a:effectLst/>
              <a:latin typeface="+mn-lt"/>
              <a:ea typeface="+mn-ea"/>
              <a:cs typeface="+mn-cs"/>
            </a:endParaRPr>
          </a:p>
          <a:p>
            <a:r>
              <a:rPr lang="cy-GB" sz="1200" b="0" i="0" u="none" strike="noStrike" cap="none" baseline="0">
                <a:solidFill>
                  <a:srgbClr val="000000"/>
                </a:solidFill>
                <a:effectLst/>
                <a:uFillTx/>
                <a:latin typeface="Calibri"/>
              </a:rPr>
              <a:t>Gofynnwch i'r disgyblion edrych ar eu rysáit cawl, a dweud wrth y dosbarth a ydyn nhw'n credu y byddai'n flasus neu'n ofnadwy.</a:t>
            </a:r>
          </a:p>
          <a:p>
            <a:r>
              <a:rPr lang="en-GB" sz="1200" kern="1200">
                <a:solidFill>
                  <a:schemeClr val="tx1"/>
                </a:solidFill>
                <a:effectLst/>
                <a:latin typeface="+mn-lt"/>
                <a:ea typeface="+mn-ea"/>
                <a:cs typeface="+mn-cs"/>
              </a:rPr>
              <a:t> </a:t>
            </a:r>
          </a:p>
          <a:p>
            <a:r>
              <a:rPr lang="cy-GB" sz="1200" b="0" i="0" u="none" strike="noStrike" cap="none" baseline="0">
                <a:solidFill>
                  <a:srgbClr val="000000"/>
                </a:solidFill>
                <a:effectLst/>
                <a:uFillTx/>
                <a:latin typeface="Calibri"/>
              </a:rPr>
              <a:t>NEU</a:t>
            </a:r>
          </a:p>
          <a:p>
            <a:r>
              <a:rPr lang="en-GB" sz="1200" kern="1200">
                <a:solidFill>
                  <a:schemeClr val="tx1"/>
                </a:solidFill>
                <a:effectLst/>
                <a:latin typeface="+mn-lt"/>
                <a:ea typeface="+mn-ea"/>
                <a:cs typeface="+mn-cs"/>
              </a:rPr>
              <a:t> </a:t>
            </a:r>
          </a:p>
          <a:p>
            <a:r>
              <a:rPr lang="cy-GB" sz="1200" b="0" i="0" u="none" strike="noStrike" cap="none" baseline="0">
                <a:solidFill>
                  <a:srgbClr val="000000"/>
                </a:solidFill>
                <a:effectLst/>
                <a:uFillTx/>
                <a:latin typeface="Calibri"/>
              </a:rPr>
              <a:t>Gofynnwch i'r disgyblion flasu'r cawl a nodi os oedden nhw'n ei hoffi ai peidio.</a:t>
            </a:r>
          </a:p>
          <a:p>
            <a:pPr marL="0" marR="0" lvl="0" indent="0" algn="l" defTabSz="457200" rtl="0" eaLnBrk="1" fontAlgn="auto" latinLnBrk="0" hangingPunct="1">
              <a:lnSpc>
                <a:spcPct val="100000"/>
              </a:lnSpc>
              <a:spcBef>
                <a:spcPct val="0"/>
              </a:spcBef>
              <a:spcAft>
                <a:spcPct val="0"/>
              </a:spcAft>
              <a:buClrTx/>
              <a:buSzTx/>
              <a:buFontTx/>
              <a:buNone/>
              <a:defRPr/>
            </a:pPr>
            <a:endParaRPr lang="en-GB"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3234380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10/11/2022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10/11/2022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10/11/2022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10/11/2022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10/11/2022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10/11/2022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10/11/2022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10/11/2022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10/11/2022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10/11/2022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10/11/2022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10/11/2022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520511"/>
            <a:ext cx="8566019" cy="5816977"/>
          </a:xfrm>
          <a:prstGeom prst="rect">
            <a:avLst/>
          </a:prstGeom>
          <a:ln w="12700">
            <a:miter lim="400000"/>
          </a:ln>
          <a:extLst>
            <a:ext uri="{C572A759-6A51-4108-AA02-DFA0A04FC94B}">
              <ma14:wrappingTextBoxFlag xmlns:ma14="http://schemas.microsoft.com/office/mac/drawingml/2011/main" xmlns="" val="1"/>
            </a:ext>
          </a:extLst>
        </p:spPr>
        <p:txBody>
          <a:bodyPr wrap="square" lIns="34289" rIns="34289">
            <a:spAutoFit/>
          </a:bodyPr>
          <a:lstStyle/>
          <a:p>
            <a:r>
              <a:rPr lang="en-GB" sz="2700" b="1" dirty="0" err="1">
                <a:solidFill>
                  <a:schemeClr val="bg1"/>
                </a:solidFill>
                <a:latin typeface="Arial" panose="020B0604020202020204" pitchFamily="34" charset="0"/>
                <a:cs typeface="Arial" panose="020B0604020202020204" pitchFamily="34" charset="0"/>
              </a:rPr>
              <a:t>Templad</a:t>
            </a:r>
            <a:r>
              <a:rPr lang="en-GB" sz="2700" b="1" dirty="0">
                <a:solidFill>
                  <a:schemeClr val="bg1"/>
                </a:solidFill>
                <a:latin typeface="Arial" panose="020B0604020202020204" pitchFamily="34" charset="0"/>
                <a:cs typeface="Arial" panose="020B0604020202020204" pitchFamily="34" charset="0"/>
              </a:rPr>
              <a:t> PowerPoint i </a:t>
            </a:r>
            <a:r>
              <a:rPr lang="en-GB" sz="2700" b="1" dirty="0" err="1">
                <a:solidFill>
                  <a:schemeClr val="bg1"/>
                </a:solidFill>
                <a:latin typeface="Arial" panose="020B0604020202020204" pitchFamily="34" charset="0"/>
                <a:cs typeface="Arial" panose="020B0604020202020204" pitchFamily="34" charset="0"/>
              </a:rPr>
              <a:t>cyd-fynd</a:t>
            </a:r>
            <a:r>
              <a:rPr lang="en-GB" sz="2700" b="1" dirty="0">
                <a:solidFill>
                  <a:schemeClr val="bg1"/>
                </a:solidFill>
                <a:latin typeface="Arial" panose="020B0604020202020204" pitchFamily="34" charset="0"/>
                <a:cs typeface="Arial" panose="020B0604020202020204" pitchFamily="34" charset="0"/>
              </a:rPr>
              <a:t> </a:t>
            </a:r>
            <a:r>
              <a:rPr lang="en-GB" sz="2700" b="1" dirty="0" err="1">
                <a:solidFill>
                  <a:schemeClr val="bg1"/>
                </a:solidFill>
                <a:latin typeface="Arial" panose="020B0604020202020204" pitchFamily="34" charset="0"/>
                <a:cs typeface="Arial" panose="020B0604020202020204" pitchFamily="34" charset="0"/>
              </a:rPr>
              <a:t>a’r</a:t>
            </a:r>
            <a:r>
              <a:rPr lang="en-GB" sz="2700" b="1" dirty="0">
                <a:solidFill>
                  <a:schemeClr val="bg1"/>
                </a:solidFill>
                <a:latin typeface="Arial" panose="020B0604020202020204" pitchFamily="34" charset="0"/>
                <a:cs typeface="Arial" panose="020B0604020202020204" pitchFamily="34" charset="0"/>
              </a:rPr>
              <a:t> </a:t>
            </a:r>
            <a:r>
              <a:rPr lang="en-GB" sz="2700" b="1" dirty="0" err="1">
                <a:solidFill>
                  <a:schemeClr val="bg1"/>
                </a:solidFill>
                <a:latin typeface="Arial" panose="020B0604020202020204" pitchFamily="34" charset="0"/>
                <a:cs typeface="Arial" panose="020B0604020202020204" pitchFamily="34" charset="0"/>
              </a:rPr>
              <a:t>pecyn</a:t>
            </a:r>
            <a:r>
              <a:rPr lang="en-GB" sz="2700" b="1" dirty="0">
                <a:solidFill>
                  <a:schemeClr val="bg1"/>
                </a:solidFill>
                <a:latin typeface="Arial" panose="020B0604020202020204" pitchFamily="34" charset="0"/>
                <a:cs typeface="Arial" panose="020B0604020202020204" pitchFamily="34" charset="0"/>
              </a:rPr>
              <a:t> </a:t>
            </a:r>
            <a:r>
              <a:rPr lang="en-GB" sz="2700" b="1" dirty="0" err="1">
                <a:solidFill>
                  <a:schemeClr val="bg1"/>
                </a:solidFill>
                <a:latin typeface="Arial" panose="020B0604020202020204" pitchFamily="34" charset="0"/>
                <a:cs typeface="Arial" panose="020B0604020202020204" pitchFamily="34" charset="0"/>
              </a:rPr>
              <a:t>gwers</a:t>
            </a:r>
            <a:r>
              <a:rPr lang="en-GB" sz="2700" b="1" dirty="0">
                <a:solidFill>
                  <a:schemeClr val="bg1"/>
                </a:solidFill>
                <a:latin typeface="Arial" panose="020B0604020202020204" pitchFamily="34" charset="0"/>
                <a:cs typeface="Arial" panose="020B0604020202020204" pitchFamily="34" charset="0"/>
              </a:rPr>
              <a:t> Mis Hanes LHDT </a:t>
            </a:r>
            <a:r>
              <a:rPr lang="en-GB" sz="2700" b="1" dirty="0" err="1">
                <a:solidFill>
                  <a:schemeClr val="bg1"/>
                </a:solidFill>
                <a:latin typeface="Arial" panose="020B0604020202020204" pitchFamily="34" charset="0"/>
                <a:cs typeface="Arial" panose="020B0604020202020204" pitchFamily="34" charset="0"/>
              </a:rPr>
              <a:t>ar</a:t>
            </a:r>
            <a:r>
              <a:rPr lang="en-GB" sz="2700" b="1" dirty="0">
                <a:solidFill>
                  <a:schemeClr val="bg1"/>
                </a:solidFill>
                <a:latin typeface="Arial" panose="020B0604020202020204" pitchFamily="34" charset="0"/>
                <a:cs typeface="Arial" panose="020B0604020202020204" pitchFamily="34" charset="0"/>
              </a:rPr>
              <a:t> </a:t>
            </a:r>
            <a:r>
              <a:rPr lang="en-GB" sz="2700" b="1" dirty="0" err="1">
                <a:solidFill>
                  <a:schemeClr val="bg1"/>
                </a:solidFill>
                <a:latin typeface="Arial" panose="020B0604020202020204" pitchFamily="34" charset="0"/>
                <a:cs typeface="Arial" panose="020B0604020202020204" pitchFamily="34" charset="0"/>
              </a:rPr>
              <a:t>gyfer</a:t>
            </a:r>
            <a:r>
              <a:rPr lang="en-GB" sz="2700" b="1" dirty="0">
                <a:solidFill>
                  <a:schemeClr val="bg1"/>
                </a:solidFill>
                <a:latin typeface="Arial" panose="020B0604020202020204" pitchFamily="34" charset="0"/>
                <a:cs typeface="Arial" panose="020B0604020202020204" pitchFamily="34" charset="0"/>
              </a:rPr>
              <a:t>:</a:t>
            </a:r>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endParaRPr lang="cy-GB" altLang="en-US" sz="16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cy-GB" altLang="en-US" sz="1600" dirty="0">
                <a:solidFill>
                  <a:schemeClr val="bg1"/>
                </a:solidFill>
                <a:latin typeface="Arial" panose="020B0604020202020204" pitchFamily="34" charset="0"/>
                <a:cs typeface="Arial" panose="020B0604020202020204" pitchFamily="34" charset="0"/>
              </a:rPr>
              <a:t>Dysgwyr ag  ADY</a:t>
            </a:r>
            <a:endParaRPr lang="en-US" sz="1600" dirty="0">
              <a:solidFill>
                <a:schemeClr val="bg1"/>
              </a:solidFill>
              <a:latin typeface="Arial" panose="020B0604020202020204" pitchFamily="34" charset="0"/>
              <a:cs typeface="Arial" panose="020B0604020202020204" pitchFamily="34" charset="0"/>
            </a:endParaRPr>
          </a:p>
          <a:p>
            <a:endParaRPr lang="en-US" sz="1500" dirty="0">
              <a:solidFill>
                <a:schemeClr val="bg1"/>
              </a:solidFill>
              <a:latin typeface="Arial" panose="020B0604020202020204" pitchFamily="34" charset="0"/>
              <a:cs typeface="Arial" panose="020B0604020202020204" pitchFamily="34" charset="0"/>
            </a:endParaRPr>
          </a:p>
          <a:p>
            <a:r>
              <a:rPr lang="en-GB" sz="1200" dirty="0" err="1">
                <a:solidFill>
                  <a:schemeClr val="bg1"/>
                </a:solidFill>
                <a:latin typeface="Arial" panose="020B0604020202020204" pitchFamily="34" charset="0"/>
                <a:cs typeface="Arial" panose="020B0604020202020204" pitchFamily="34" charset="0"/>
              </a:rPr>
              <a:t>Rydym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anwybyddus</a:t>
            </a:r>
            <a:r>
              <a:rPr lang="en-GB" sz="1200" dirty="0">
                <a:solidFill>
                  <a:schemeClr val="bg1"/>
                </a:solidFill>
                <a:latin typeface="Arial" panose="020B0604020202020204" pitchFamily="34" charset="0"/>
                <a:cs typeface="Arial" panose="020B0604020202020204" pitchFamily="34" charset="0"/>
              </a:rPr>
              <a:t> bod y </a:t>
            </a:r>
            <a:r>
              <a:rPr lang="en-GB" sz="1200" dirty="0" err="1">
                <a:solidFill>
                  <a:schemeClr val="bg1"/>
                </a:solidFill>
                <a:latin typeface="Arial" panose="020B0604020202020204" pitchFamily="34" charset="0"/>
                <a:cs typeface="Arial" panose="020B0604020202020204" pitchFamily="34" charset="0"/>
              </a:rPr>
              <a:t>dysgu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gorau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diwgydd</a:t>
            </a:r>
            <a:r>
              <a:rPr lang="en-GB" sz="1200" dirty="0">
                <a:solidFill>
                  <a:schemeClr val="bg1"/>
                </a:solidFill>
                <a:latin typeface="Arial" panose="020B0604020202020204" pitchFamily="34" charset="0"/>
                <a:cs typeface="Arial" panose="020B0604020202020204" pitchFamily="34" charset="0"/>
              </a:rPr>
              <a:t> pan </a:t>
            </a:r>
            <a:r>
              <a:rPr lang="en-GB" sz="1200" dirty="0" err="1">
                <a:solidFill>
                  <a:schemeClr val="bg1"/>
                </a:solidFill>
                <a:latin typeface="Arial" panose="020B0604020202020204" pitchFamily="34" charset="0"/>
                <a:cs typeface="Arial" panose="020B0604020202020204" pitchFamily="34" charset="0"/>
              </a:rPr>
              <a:t>mae</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gwersi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addasu</a:t>
            </a:r>
            <a:r>
              <a:rPr lang="en-GB" sz="1200" dirty="0">
                <a:solidFill>
                  <a:schemeClr val="bg1"/>
                </a:solidFill>
                <a:latin typeface="Arial" panose="020B0604020202020204" pitchFamily="34" charset="0"/>
                <a:cs typeface="Arial" panose="020B0604020202020204" pitchFamily="34" charset="0"/>
              </a:rPr>
              <a:t> i </a:t>
            </a:r>
            <a:r>
              <a:rPr lang="en-GB" sz="1200" dirty="0" err="1">
                <a:solidFill>
                  <a:schemeClr val="bg1"/>
                </a:solidFill>
                <a:latin typeface="Arial" panose="020B0604020202020204" pitchFamily="34" charset="0"/>
                <a:cs typeface="Arial" panose="020B0604020202020204" pitchFamily="34" charset="0"/>
              </a:rPr>
              <a:t>anghenion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unigryw</a:t>
            </a:r>
            <a:r>
              <a:rPr lang="en-GB" sz="1200" dirty="0">
                <a:solidFill>
                  <a:schemeClr val="bg1"/>
                </a:solidFill>
                <a:latin typeface="Arial" panose="020B0604020202020204" pitchFamily="34" charset="0"/>
                <a:cs typeface="Arial" panose="020B0604020202020204" pitchFamily="34" charset="0"/>
              </a:rPr>
              <a:t> y plant neu </a:t>
            </a:r>
            <a:r>
              <a:rPr lang="en-GB" sz="1200" dirty="0" err="1">
                <a:solidFill>
                  <a:schemeClr val="bg1"/>
                </a:solidFill>
                <a:latin typeface="Arial" panose="020B0604020202020204" pitchFamily="34" charset="0"/>
                <a:cs typeface="Arial" panose="020B0604020202020204" pitchFamily="34" charset="0"/>
              </a:rPr>
              <a:t>pobl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ifanc</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mhob</a:t>
            </a:r>
            <a:r>
              <a:rPr lang="en-GB" sz="1200" dirty="0">
                <a:solidFill>
                  <a:schemeClr val="bg1"/>
                </a:solidFill>
                <a:latin typeface="Arial" panose="020B0604020202020204" pitchFamily="34" charset="0"/>
                <a:cs typeface="Arial" panose="020B0604020202020204" pitchFamily="34" charset="0"/>
              </a:rPr>
              <a:t> un </a:t>
            </a:r>
            <a:r>
              <a:rPr lang="en-GB" sz="1200" dirty="0" err="1">
                <a:solidFill>
                  <a:schemeClr val="bg1"/>
                </a:solidFill>
                <a:latin typeface="Arial" panose="020B0604020202020204" pitchFamily="34" charset="0"/>
                <a:cs typeface="Arial" panose="020B0604020202020204" pitchFamily="34" charset="0"/>
              </a:rPr>
              <a:t>dosbarth</a:t>
            </a:r>
            <a:r>
              <a:rPr lang="en-GB" sz="1200" dirty="0">
                <a:solidFill>
                  <a:schemeClr val="bg1"/>
                </a:solidFill>
                <a:latin typeface="Arial" panose="020B0604020202020204" pitchFamily="34" charset="0"/>
                <a:cs typeface="Arial" panose="020B0604020202020204" pitchFamily="34" charset="0"/>
              </a:rPr>
              <a:t>. Dyna </a:t>
            </a:r>
            <a:r>
              <a:rPr lang="en-GB" sz="1200" dirty="0" err="1">
                <a:solidFill>
                  <a:schemeClr val="bg1"/>
                </a:solidFill>
                <a:latin typeface="Arial" panose="020B0604020202020204" pitchFamily="34" charset="0"/>
                <a:cs typeface="Arial" panose="020B0604020202020204" pitchFamily="34" charset="0"/>
              </a:rPr>
              <a:t>pham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ydym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creu</a:t>
            </a:r>
            <a:r>
              <a:rPr lang="en-GB" sz="1200" dirty="0">
                <a:solidFill>
                  <a:schemeClr val="bg1"/>
                </a:solidFill>
                <a:latin typeface="Arial" panose="020B0604020202020204" pitchFamily="34" charset="0"/>
                <a:cs typeface="Arial" panose="020B0604020202020204" pitchFamily="34" charset="0"/>
              </a:rPr>
              <a:t> y </a:t>
            </a:r>
            <a:r>
              <a:rPr lang="en-GB" sz="1200" dirty="0" err="1">
                <a:solidFill>
                  <a:schemeClr val="bg1"/>
                </a:solidFill>
                <a:latin typeface="Arial" panose="020B0604020202020204" pitchFamily="34" charset="0"/>
                <a:cs typeface="Arial" panose="020B0604020202020204" pitchFamily="34" charset="0"/>
              </a:rPr>
              <a:t>templad</a:t>
            </a:r>
            <a:r>
              <a:rPr lang="en-GB" sz="1200" dirty="0">
                <a:solidFill>
                  <a:schemeClr val="bg1"/>
                </a:solidFill>
                <a:latin typeface="Arial" panose="020B0604020202020204" pitchFamily="34" charset="0"/>
                <a:cs typeface="Arial" panose="020B0604020202020204" pitchFamily="34" charset="0"/>
              </a:rPr>
              <a:t> PowerPoint </a:t>
            </a:r>
            <a:r>
              <a:rPr lang="en-GB" sz="1200" dirty="0" err="1">
                <a:solidFill>
                  <a:schemeClr val="bg1"/>
                </a:solidFill>
                <a:latin typeface="Arial" panose="020B0604020202020204" pitchFamily="34" charset="0"/>
                <a:cs typeface="Arial" panose="020B0604020202020204" pitchFamily="34" charset="0"/>
              </a:rPr>
              <a:t>yma</a:t>
            </a:r>
            <a:r>
              <a:rPr lang="en-GB" sz="1200" dirty="0">
                <a:solidFill>
                  <a:schemeClr val="bg1"/>
                </a:solidFill>
                <a:latin typeface="Arial" panose="020B0604020202020204" pitchFamily="34" charset="0"/>
                <a:cs typeface="Arial" panose="020B0604020202020204" pitchFamily="34" charset="0"/>
              </a:rPr>
              <a:t> y </a:t>
            </a:r>
            <a:r>
              <a:rPr lang="en-GB" sz="1200" dirty="0" err="1">
                <a:solidFill>
                  <a:schemeClr val="bg1"/>
                </a:solidFill>
                <a:latin typeface="Arial" panose="020B0604020202020204" pitchFamily="34" charset="0"/>
                <a:cs typeface="Arial" panose="020B0604020202020204" pitchFamily="34" charset="0"/>
              </a:rPr>
              <a:t>gallwch</a:t>
            </a:r>
            <a:r>
              <a:rPr lang="en-GB" sz="1200" dirty="0">
                <a:solidFill>
                  <a:schemeClr val="bg1"/>
                </a:solidFill>
                <a:latin typeface="Arial" panose="020B0604020202020204" pitchFamily="34" charset="0"/>
                <a:cs typeface="Arial" panose="020B0604020202020204" pitchFamily="34" charset="0"/>
              </a:rPr>
              <a:t> chi </a:t>
            </a:r>
            <a:r>
              <a:rPr lang="en-GB" sz="1200" dirty="0" err="1">
                <a:solidFill>
                  <a:schemeClr val="bg1"/>
                </a:solidFill>
                <a:latin typeface="Arial" panose="020B0604020202020204" pitchFamily="34" charset="0"/>
                <a:cs typeface="Arial" panose="020B0604020202020204" pitchFamily="34" charset="0"/>
              </a:rPr>
              <a:t>olygu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Rydych</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rhydd</a:t>
            </a:r>
            <a:r>
              <a:rPr lang="en-GB" sz="1200" dirty="0">
                <a:solidFill>
                  <a:schemeClr val="bg1"/>
                </a:solidFill>
                <a:latin typeface="Arial" panose="020B0604020202020204" pitchFamily="34" charset="0"/>
                <a:cs typeface="Arial" panose="020B0604020202020204" pitchFamily="34" charset="0"/>
              </a:rPr>
              <a:t> i </a:t>
            </a:r>
            <a:r>
              <a:rPr lang="en-GB" sz="1200" dirty="0" err="1">
                <a:solidFill>
                  <a:schemeClr val="bg1"/>
                </a:solidFill>
                <a:latin typeface="Arial" panose="020B0604020202020204" pitchFamily="34" charset="0"/>
                <a:cs typeface="Arial" panose="020B0604020202020204" pitchFamily="34" charset="0"/>
              </a:rPr>
              <a:t>addasu’r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templad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yma</a:t>
            </a:r>
            <a:r>
              <a:rPr lang="en-GB" sz="1200" dirty="0">
                <a:solidFill>
                  <a:schemeClr val="bg1"/>
                </a:solidFill>
                <a:latin typeface="Arial" panose="020B0604020202020204" pitchFamily="34" charset="0"/>
                <a:cs typeface="Arial" panose="020B0604020202020204" pitchFamily="34" charset="0"/>
              </a:rPr>
              <a:t> i </a:t>
            </a:r>
            <a:r>
              <a:rPr lang="en-GB" sz="1200" dirty="0" err="1">
                <a:solidFill>
                  <a:schemeClr val="bg1"/>
                </a:solidFill>
                <a:latin typeface="Arial" panose="020B0604020202020204" pitchFamily="34" charset="0"/>
                <a:cs typeface="Arial" panose="020B0604020202020204" pitchFamily="34" charset="0"/>
              </a:rPr>
              <a:t>siwtio’ch</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lleoliad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addysgu</a:t>
            </a:r>
            <a:r>
              <a:rPr lang="en-GB" sz="1200" dirty="0">
                <a:solidFill>
                  <a:schemeClr val="bg1"/>
                </a:solidFill>
                <a:latin typeface="Arial" panose="020B0604020202020204" pitchFamily="34" charset="0"/>
                <a:cs typeface="Arial" panose="020B0604020202020204" pitchFamily="34" charset="0"/>
              </a:rPr>
              <a:t> neu i </a:t>
            </a:r>
            <a:r>
              <a:rPr lang="en-GB" sz="1200" dirty="0" err="1">
                <a:solidFill>
                  <a:schemeClr val="bg1"/>
                </a:solidFill>
                <a:latin typeface="Arial" panose="020B0604020202020204" pitchFamily="34" charset="0"/>
                <a:cs typeface="Arial" panose="020B0604020202020204" pitchFamily="34" charset="0"/>
              </a:rPr>
              <a:t>adio</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templad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eich</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ysgol</a:t>
            </a:r>
            <a:r>
              <a:rPr lang="en-GB" sz="1200" dirty="0">
                <a:solidFill>
                  <a:schemeClr val="bg1"/>
                </a:solidFill>
                <a:latin typeface="Arial" panose="020B0604020202020204" pitchFamily="34" charset="0"/>
                <a:cs typeface="Arial" panose="020B0604020202020204" pitchFamily="34" charset="0"/>
              </a:rPr>
              <a:t> neu </a:t>
            </a:r>
            <a:r>
              <a:rPr lang="en-GB" sz="1200" dirty="0" err="1">
                <a:solidFill>
                  <a:schemeClr val="bg1"/>
                </a:solidFill>
                <a:latin typeface="Arial" panose="020B0604020202020204" pitchFamily="34" charset="0"/>
                <a:cs typeface="Arial" panose="020B0604020202020204" pitchFamily="34" charset="0"/>
              </a:rPr>
              <a:t>coleg</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i’r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cefnidr</a:t>
            </a:r>
            <a:r>
              <a:rPr lang="en-GB" sz="1200" dirty="0">
                <a:solidFill>
                  <a:schemeClr val="bg1"/>
                </a:solidFill>
                <a:latin typeface="Arial" panose="020B0604020202020204" pitchFamily="34" charset="0"/>
                <a:cs typeface="Arial" panose="020B0604020202020204" pitchFamily="34" charset="0"/>
              </a:rPr>
              <a:t>. </a:t>
            </a:r>
          </a:p>
          <a:p>
            <a:endParaRPr lang="en-US" sz="1500" dirty="0">
              <a:solidFill>
                <a:schemeClr val="bg1"/>
              </a:solidFill>
              <a:latin typeface="Arial" panose="020B0604020202020204" pitchFamily="34" charset="0"/>
              <a:cs typeface="Arial" panose="020B0604020202020204" pitchFamily="34" charset="0"/>
            </a:endParaRPr>
          </a:p>
          <a:p>
            <a:r>
              <a:rPr lang="en-US" sz="1600" b="1" dirty="0">
                <a:solidFill>
                  <a:schemeClr val="bg1"/>
                </a:solidFill>
                <a:latin typeface="Arial" panose="020B0604020202020204" pitchFamily="34" charset="0"/>
                <a:cs typeface="Arial" panose="020B0604020202020204" pitchFamily="34" charset="0"/>
              </a:rPr>
              <a:t>Stonewall</a:t>
            </a:r>
            <a:endParaRPr lang="en-US" sz="1200" b="1" dirty="0">
              <a:solidFill>
                <a:schemeClr val="bg1"/>
              </a:solidFill>
              <a:latin typeface="Arial" panose="020B0604020202020204" pitchFamily="34" charset="0"/>
              <a:cs typeface="Arial" panose="020B0604020202020204" pitchFamily="34" charset="0"/>
            </a:endParaRPr>
          </a:p>
          <a:p>
            <a:r>
              <a:rPr lang="en-GB" sz="1200" dirty="0" err="1">
                <a:solidFill>
                  <a:schemeClr val="bg1"/>
                </a:solidFill>
                <a:latin typeface="Arial" panose="020B0604020202020204" pitchFamily="34" charset="0"/>
                <a:cs typeface="Arial" panose="020B0604020202020204" pitchFamily="34" charset="0"/>
              </a:rPr>
              <a:t>Mae’r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adnodd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yma</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gynhyrchu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gan</a:t>
            </a:r>
            <a:r>
              <a:rPr lang="en-GB" sz="1200" dirty="0">
                <a:solidFill>
                  <a:schemeClr val="bg1"/>
                </a:solidFill>
                <a:latin typeface="Arial" panose="020B0604020202020204" pitchFamily="34" charset="0"/>
                <a:cs typeface="Arial" panose="020B0604020202020204" pitchFamily="34" charset="0"/>
              </a:rPr>
              <a:t> Stonewall, </a:t>
            </a:r>
            <a:r>
              <a:rPr lang="en-GB" sz="1200" dirty="0" err="1">
                <a:solidFill>
                  <a:schemeClr val="bg1"/>
                </a:solidFill>
                <a:latin typeface="Arial" panose="020B0604020202020204" pitchFamily="34" charset="0"/>
                <a:cs typeface="Arial" panose="020B0604020202020204" pitchFamily="34" charset="0"/>
              </a:rPr>
              <a:t>elusen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sydd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leoli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y DU ac </a:t>
            </a:r>
            <a:r>
              <a:rPr lang="en-GB" sz="1200" dirty="0" err="1">
                <a:solidFill>
                  <a:schemeClr val="bg1"/>
                </a:solidFill>
                <a:latin typeface="Arial" panose="020B0604020202020204" pitchFamily="34" charset="0"/>
                <a:cs typeface="Arial" panose="020B0604020202020204" pitchFamily="34" charset="0"/>
              </a:rPr>
              <a:t>sy’n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sefyll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dros</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rhyddid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ecwiti</a:t>
            </a:r>
            <a:r>
              <a:rPr lang="en-GB" sz="1200" dirty="0">
                <a:solidFill>
                  <a:schemeClr val="bg1"/>
                </a:solidFill>
                <a:latin typeface="Arial" panose="020B0604020202020204" pitchFamily="34" charset="0"/>
                <a:cs typeface="Arial" panose="020B0604020202020204" pitchFamily="34" charset="0"/>
              </a:rPr>
              <a:t>, a </a:t>
            </a:r>
            <a:r>
              <a:rPr lang="en-GB" sz="1200" dirty="0" err="1">
                <a:solidFill>
                  <a:schemeClr val="bg1"/>
                </a:solidFill>
                <a:latin typeface="Arial" panose="020B0604020202020204" pitchFamily="34" charset="0"/>
                <a:cs typeface="Arial" panose="020B0604020202020204" pitchFamily="34" charset="0"/>
              </a:rPr>
              <a:t>potensial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pob</a:t>
            </a:r>
            <a:r>
              <a:rPr lang="en-GB" sz="1200" dirty="0">
                <a:solidFill>
                  <a:schemeClr val="bg1"/>
                </a:solidFill>
                <a:latin typeface="Arial" panose="020B0604020202020204" pitchFamily="34" charset="0"/>
                <a:cs typeface="Arial" panose="020B0604020202020204" pitchFamily="34" charset="0"/>
              </a:rPr>
              <a:t> person </a:t>
            </a:r>
            <a:r>
              <a:rPr lang="en-GB" sz="1200" dirty="0" err="1">
                <a:solidFill>
                  <a:schemeClr val="bg1"/>
                </a:solidFill>
                <a:latin typeface="Arial" panose="020B0604020202020204" pitchFamily="34" charset="0"/>
                <a:cs typeface="Arial" panose="020B0604020202020204" pitchFamily="34" charset="0"/>
              </a:rPr>
              <a:t>lesbiaidd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hoyw</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deurhywiol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traws</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cwîar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cwestiynu</a:t>
            </a:r>
            <a:r>
              <a:rPr lang="en-GB" sz="1200" dirty="0">
                <a:solidFill>
                  <a:schemeClr val="bg1"/>
                </a:solidFill>
                <a:latin typeface="Arial" panose="020B0604020202020204" pitchFamily="34" charset="0"/>
                <a:cs typeface="Arial" panose="020B0604020202020204" pitchFamily="34" charset="0"/>
              </a:rPr>
              <a:t> ac ace (LHDT+).</a:t>
            </a:r>
          </a:p>
          <a:p>
            <a:endParaRPr lang="en-GB" sz="1200" dirty="0">
              <a:solidFill>
                <a:schemeClr val="bg1"/>
              </a:solidFill>
              <a:latin typeface="Arial" panose="020B0604020202020204" pitchFamily="34" charset="0"/>
              <a:cs typeface="Arial" panose="020B0604020202020204" pitchFamily="34" charset="0"/>
            </a:endParaRPr>
          </a:p>
          <a:p>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Stonewall, </a:t>
            </a:r>
            <a:r>
              <a:rPr lang="en-GB" sz="1200" dirty="0" err="1">
                <a:solidFill>
                  <a:schemeClr val="bg1"/>
                </a:solidFill>
                <a:latin typeface="Arial" panose="020B0604020202020204" pitchFamily="34" charset="0"/>
                <a:cs typeface="Arial" panose="020B0604020202020204" pitchFamily="34" charset="0"/>
              </a:rPr>
              <a:t>dychmygwn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byd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ble</a:t>
            </a:r>
            <a:r>
              <a:rPr lang="en-GB" sz="1200" dirty="0">
                <a:solidFill>
                  <a:schemeClr val="bg1"/>
                </a:solidFill>
                <a:latin typeface="Arial" panose="020B0604020202020204" pitchFamily="34" charset="0"/>
                <a:cs typeface="Arial" panose="020B0604020202020204" pitchFamily="34" charset="0"/>
              </a:rPr>
              <a:t> all </a:t>
            </a:r>
            <a:r>
              <a:rPr lang="en-GB" sz="1200" dirty="0" err="1">
                <a:solidFill>
                  <a:schemeClr val="bg1"/>
                </a:solidFill>
                <a:latin typeface="Arial" panose="020B0604020202020204" pitchFamily="34" charset="0"/>
                <a:cs typeface="Arial" panose="020B0604020202020204" pitchFamily="34" charset="0"/>
              </a:rPr>
              <a:t>pobl</a:t>
            </a:r>
            <a:r>
              <a:rPr lang="en-GB" sz="1200" dirty="0">
                <a:solidFill>
                  <a:schemeClr val="bg1"/>
                </a:solidFill>
                <a:latin typeface="Arial" panose="020B0604020202020204" pitchFamily="34" charset="0"/>
                <a:cs typeface="Arial" panose="020B0604020202020204" pitchFamily="34" charset="0"/>
              </a:rPr>
              <a:t> LHDTC+ </a:t>
            </a:r>
            <a:r>
              <a:rPr lang="en-GB" sz="1200" dirty="0" err="1">
                <a:solidFill>
                  <a:schemeClr val="bg1"/>
                </a:solidFill>
                <a:latin typeface="Arial" panose="020B0604020202020204" pitchFamily="34" charset="0"/>
                <a:cs typeface="Arial" panose="020B0604020202020204" pitchFamily="34" charset="0"/>
              </a:rPr>
              <a:t>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mhobman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byw</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bywydau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llawn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Cawsom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sefydlu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Llundain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1989, ac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awr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rydym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gweithio</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mhob</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wlad</a:t>
            </a:r>
            <a:r>
              <a:rPr lang="en-GB" sz="1200" dirty="0">
                <a:solidFill>
                  <a:schemeClr val="bg1"/>
                </a:solidFill>
                <a:latin typeface="Arial" panose="020B0604020202020204" pitchFamily="34" charset="0"/>
                <a:cs typeface="Arial" panose="020B0604020202020204" pitchFamily="34" charset="0"/>
              </a:rPr>
              <a:t> y DU a </a:t>
            </a:r>
            <a:r>
              <a:rPr lang="en-GB" sz="1200" dirty="0" err="1">
                <a:solidFill>
                  <a:schemeClr val="bg1"/>
                </a:solidFill>
                <a:latin typeface="Arial" panose="020B0604020202020204" pitchFamily="34" charset="0"/>
                <a:cs typeface="Arial" panose="020B0604020202020204" pitchFamily="34" charset="0"/>
              </a:rPr>
              <a:t>rydym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sefydlu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partneriaethau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ar</a:t>
            </a:r>
            <a:r>
              <a:rPr lang="en-GB" sz="1200" dirty="0">
                <a:solidFill>
                  <a:schemeClr val="bg1"/>
                </a:solidFill>
                <a:latin typeface="Arial" panose="020B0604020202020204" pitchFamily="34" charset="0"/>
                <a:cs typeface="Arial" panose="020B0604020202020204" pitchFamily="34" charset="0"/>
              </a:rPr>
              <a:t> draws y </a:t>
            </a:r>
            <a:r>
              <a:rPr lang="en-GB" sz="1200" dirty="0" err="1">
                <a:solidFill>
                  <a:schemeClr val="bg1"/>
                </a:solidFill>
                <a:latin typeface="Arial" panose="020B0604020202020204" pitchFamily="34" charset="0"/>
                <a:cs typeface="Arial" panose="020B0604020202020204" pitchFamily="34" charset="0"/>
              </a:rPr>
              <a:t>byd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Dros</a:t>
            </a:r>
            <a:r>
              <a:rPr lang="en-GB" sz="1200" dirty="0">
                <a:solidFill>
                  <a:schemeClr val="bg1"/>
                </a:solidFill>
                <a:latin typeface="Arial" panose="020B0604020202020204" pitchFamily="34" charset="0"/>
                <a:cs typeface="Arial" panose="020B0604020202020204" pitchFamily="34" charset="0"/>
              </a:rPr>
              <a:t> y </a:t>
            </a:r>
            <a:r>
              <a:rPr lang="en-GB" sz="1200" dirty="0" err="1">
                <a:solidFill>
                  <a:schemeClr val="bg1"/>
                </a:solidFill>
                <a:latin typeface="Arial" panose="020B0604020202020204" pitchFamily="34" charset="0"/>
                <a:cs typeface="Arial" panose="020B0604020202020204" pitchFamily="34" charset="0"/>
              </a:rPr>
              <a:t>tair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degawd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diwethaf</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rydym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creu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newidiadau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trawsffurfiedig</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mywydau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pobl</a:t>
            </a:r>
            <a:r>
              <a:rPr lang="en-GB" sz="1200" dirty="0">
                <a:solidFill>
                  <a:schemeClr val="bg1"/>
                </a:solidFill>
                <a:latin typeface="Arial" panose="020B0604020202020204" pitchFamily="34" charset="0"/>
                <a:cs typeface="Arial" panose="020B0604020202020204" pitchFamily="34" charset="0"/>
              </a:rPr>
              <a:t> LHDTC+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y DU, </a:t>
            </a:r>
            <a:r>
              <a:rPr lang="en-GB" sz="1200" dirty="0" err="1">
                <a:solidFill>
                  <a:schemeClr val="bg1"/>
                </a:solidFill>
                <a:latin typeface="Arial" panose="020B0604020202020204" pitchFamily="34" charset="0"/>
                <a:cs typeface="Arial" panose="020B0604020202020204" pitchFamily="34" charset="0"/>
              </a:rPr>
              <a:t>gan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helpu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ennill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hawliau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hafal</a:t>
            </a:r>
            <a:r>
              <a:rPr lang="en-GB" sz="1200" dirty="0">
                <a:solidFill>
                  <a:schemeClr val="bg1"/>
                </a:solidFill>
                <a:latin typeface="Arial" panose="020B0604020202020204" pitchFamily="34" charset="0"/>
                <a:cs typeface="Arial" panose="020B0604020202020204" pitchFamily="34" charset="0"/>
              </a:rPr>
              <a:t> o ran </a:t>
            </a:r>
            <a:r>
              <a:rPr lang="en-GB" sz="1200" dirty="0" err="1">
                <a:solidFill>
                  <a:schemeClr val="bg1"/>
                </a:solidFill>
                <a:latin typeface="Arial" panose="020B0604020202020204" pitchFamily="34" charset="0"/>
                <a:cs typeface="Arial" panose="020B0604020202020204" pitchFamily="34" charset="0"/>
              </a:rPr>
              <a:t>priodas</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cael</a:t>
            </a:r>
            <a:r>
              <a:rPr lang="en-GB" sz="1200" dirty="0">
                <a:solidFill>
                  <a:schemeClr val="bg1"/>
                </a:solidFill>
                <a:latin typeface="Arial" panose="020B0604020202020204" pitchFamily="34" charset="0"/>
                <a:cs typeface="Arial" panose="020B0604020202020204" pitchFamily="34" charset="0"/>
              </a:rPr>
              <a:t> plant, ac </a:t>
            </a:r>
            <a:r>
              <a:rPr lang="en-GB" sz="1200" dirty="0" err="1">
                <a:solidFill>
                  <a:schemeClr val="bg1"/>
                </a:solidFill>
                <a:latin typeface="Arial" panose="020B0604020202020204" pitchFamily="34" charset="0"/>
                <a:cs typeface="Arial" panose="020B0604020202020204" pitchFamily="34" charset="0"/>
              </a:rPr>
              <a:t>addysg</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cynwysiedig</a:t>
            </a:r>
            <a:r>
              <a:rPr lang="en-GB" sz="1200" dirty="0">
                <a:solidFill>
                  <a:schemeClr val="bg1"/>
                </a:solidFill>
                <a:latin typeface="Arial" panose="020B0604020202020204" pitchFamily="34" charset="0"/>
                <a:cs typeface="Arial" panose="020B0604020202020204" pitchFamily="34" charset="0"/>
              </a:rPr>
              <a:t>.</a:t>
            </a:r>
          </a:p>
          <a:p>
            <a:endParaRPr lang="en-GB" sz="1200" dirty="0">
              <a:solidFill>
                <a:schemeClr val="bg1"/>
              </a:solidFill>
              <a:latin typeface="Arial" panose="020B0604020202020204" pitchFamily="34" charset="0"/>
              <a:cs typeface="Arial" panose="020B0604020202020204" pitchFamily="34" charset="0"/>
            </a:endParaRPr>
          </a:p>
          <a:p>
            <a:r>
              <a:rPr lang="en-GB" sz="1200" dirty="0">
                <a:solidFill>
                  <a:schemeClr val="bg1"/>
                </a:solidFill>
                <a:latin typeface="Arial" panose="020B0604020202020204" pitchFamily="34" charset="0"/>
                <a:cs typeface="Arial" panose="020B0604020202020204" pitchFamily="34" charset="0"/>
              </a:rPr>
              <a:t>Mae </a:t>
            </a:r>
            <a:r>
              <a:rPr lang="en-GB" sz="1200" dirty="0" err="1">
                <a:solidFill>
                  <a:schemeClr val="bg1"/>
                </a:solidFill>
                <a:latin typeface="Arial" panose="020B0604020202020204" pitchFamily="34" charset="0"/>
                <a:cs typeface="Arial" panose="020B0604020202020204" pitchFamily="34" charset="0"/>
              </a:rPr>
              <a:t>ein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ymgyrchoedd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creu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newidiadau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positif</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cymunedau</a:t>
            </a:r>
            <a:r>
              <a:rPr lang="en-GB" sz="1200" dirty="0">
                <a:solidFill>
                  <a:schemeClr val="bg1"/>
                </a:solidFill>
                <a:latin typeface="Arial" panose="020B0604020202020204" pitchFamily="34" charset="0"/>
                <a:cs typeface="Arial" panose="020B0604020202020204" pitchFamily="34" charset="0"/>
              </a:rPr>
              <a:t>, ac </a:t>
            </a:r>
            <a:r>
              <a:rPr lang="en-GB" sz="1200" dirty="0" err="1">
                <a:solidFill>
                  <a:schemeClr val="bg1"/>
                </a:solidFill>
                <a:latin typeface="Arial" panose="020B0604020202020204" pitchFamily="34" charset="0"/>
                <a:cs typeface="Arial" panose="020B0604020202020204" pitchFamily="34" charset="0"/>
              </a:rPr>
              <a:t>mae</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rhaglenni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newid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cynaliadwy</a:t>
            </a:r>
            <a:r>
              <a:rPr lang="en-GB" sz="1200" dirty="0">
                <a:solidFill>
                  <a:schemeClr val="bg1"/>
                </a:solidFill>
                <a:latin typeface="Arial" panose="020B0604020202020204" pitchFamily="34" charset="0"/>
                <a:cs typeface="Arial" panose="020B0604020202020204" pitchFamily="34" charset="0"/>
              </a:rPr>
              <a:t> a </a:t>
            </a:r>
            <a:r>
              <a:rPr lang="en-GB" sz="1200" dirty="0" err="1">
                <a:solidFill>
                  <a:schemeClr val="bg1"/>
                </a:solidFill>
                <a:latin typeface="Arial" panose="020B0604020202020204" pitchFamily="34" charset="0"/>
                <a:cs typeface="Arial" panose="020B0604020202020204" pitchFamily="34" charset="0"/>
              </a:rPr>
              <a:t>grymusrwydd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sicrhau</a:t>
            </a:r>
            <a:r>
              <a:rPr lang="en-GB" sz="1200" dirty="0">
                <a:solidFill>
                  <a:schemeClr val="bg1"/>
                </a:solidFill>
                <a:latin typeface="Arial" panose="020B0604020202020204" pitchFamily="34" charset="0"/>
                <a:cs typeface="Arial" panose="020B0604020202020204" pitchFamily="34" charset="0"/>
              </a:rPr>
              <a:t> bod </a:t>
            </a:r>
            <a:r>
              <a:rPr lang="en-GB" sz="1200" dirty="0" err="1">
                <a:solidFill>
                  <a:schemeClr val="bg1"/>
                </a:solidFill>
                <a:latin typeface="Arial" panose="020B0604020202020204" pitchFamily="34" charset="0"/>
                <a:cs typeface="Arial" panose="020B0604020202020204" pitchFamily="34" charset="0"/>
              </a:rPr>
              <a:t>pobl</a:t>
            </a:r>
            <a:r>
              <a:rPr lang="en-GB" sz="1200" dirty="0">
                <a:solidFill>
                  <a:schemeClr val="bg1"/>
                </a:solidFill>
                <a:latin typeface="Arial" panose="020B0604020202020204" pitchFamily="34" charset="0"/>
                <a:cs typeface="Arial" panose="020B0604020202020204" pitchFamily="34" charset="0"/>
              </a:rPr>
              <a:t> LHDTC+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gallu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ffynnu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trwy</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gydol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bywydau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Rydym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ni’n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sicrhau</a:t>
            </a:r>
            <a:r>
              <a:rPr lang="en-GB" sz="1200" dirty="0">
                <a:solidFill>
                  <a:schemeClr val="bg1"/>
                </a:solidFill>
                <a:latin typeface="Arial" panose="020B0604020202020204" pitchFamily="34" charset="0"/>
                <a:cs typeface="Arial" panose="020B0604020202020204" pitchFamily="34" charset="0"/>
              </a:rPr>
              <a:t> bod y </a:t>
            </a:r>
            <a:r>
              <a:rPr lang="en-GB" sz="1200" dirty="0" err="1">
                <a:solidFill>
                  <a:schemeClr val="bg1"/>
                </a:solidFill>
                <a:latin typeface="Arial" panose="020B0604020202020204" pitchFamily="34" charset="0"/>
                <a:cs typeface="Arial" panose="020B0604020202020204" pitchFamily="34" charset="0"/>
              </a:rPr>
              <a:t>byd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clywed</a:t>
            </a:r>
            <a:r>
              <a:rPr lang="en-GB" sz="1200" dirty="0">
                <a:solidFill>
                  <a:schemeClr val="bg1"/>
                </a:solidFill>
                <a:latin typeface="Arial" panose="020B0604020202020204" pitchFamily="34" charset="0"/>
                <a:cs typeface="Arial" panose="020B0604020202020204" pitchFamily="34" charset="0"/>
              </a:rPr>
              <a:t> ac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dysgu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o’n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cymunedau</a:t>
            </a:r>
            <a:r>
              <a:rPr lang="en-GB" sz="1200" dirty="0">
                <a:solidFill>
                  <a:schemeClr val="bg1"/>
                </a:solidFill>
                <a:latin typeface="Arial" panose="020B0604020202020204" pitchFamily="34" charset="0"/>
                <a:cs typeface="Arial" panose="020B0604020202020204" pitchFamily="34" charset="0"/>
              </a:rPr>
              <a:t>, ac bod </a:t>
            </a:r>
            <a:r>
              <a:rPr lang="en-GB" sz="1200" dirty="0" err="1">
                <a:solidFill>
                  <a:schemeClr val="bg1"/>
                </a:solidFill>
                <a:latin typeface="Arial" panose="020B0604020202020204" pitchFamily="34" charset="0"/>
                <a:cs typeface="Arial" panose="020B0604020202020204" pitchFamily="34" charset="0"/>
              </a:rPr>
              <a:t>ein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gwaith</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ni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seilio</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tystiolaeth</a:t>
            </a:r>
            <a:r>
              <a:rPr lang="en-GB" sz="1200" dirty="0">
                <a:solidFill>
                  <a:schemeClr val="bg1"/>
                </a:solidFill>
                <a:latin typeface="Arial" panose="020B0604020202020204" pitchFamily="34" charset="0"/>
                <a:cs typeface="Arial" panose="020B0604020202020204" pitchFamily="34" charset="0"/>
              </a:rPr>
              <a:t> ac </a:t>
            </a:r>
            <a:r>
              <a:rPr lang="en-GB" sz="1200" dirty="0" err="1">
                <a:solidFill>
                  <a:schemeClr val="bg1"/>
                </a:solidFill>
                <a:latin typeface="Arial" panose="020B0604020202020204" pitchFamily="34" charset="0"/>
                <a:cs typeface="Arial" panose="020B0604020202020204" pitchFamily="34" charset="0"/>
              </a:rPr>
              <a:t>arbenigedd</a:t>
            </a:r>
            <a:r>
              <a:rPr lang="en-GB" sz="1200" dirty="0">
                <a:solidFill>
                  <a:schemeClr val="bg1"/>
                </a:solidFill>
                <a:latin typeface="Arial" panose="020B0604020202020204" pitchFamily="34" charset="0"/>
                <a:cs typeface="Arial" panose="020B0604020202020204" pitchFamily="34" charset="0"/>
              </a:rPr>
              <a:t>.</a:t>
            </a:r>
          </a:p>
          <a:p>
            <a:endParaRPr lang="en-GB" sz="1200" dirty="0">
              <a:solidFill>
                <a:schemeClr val="bg1"/>
              </a:solidFill>
              <a:latin typeface="Arial" panose="020B0604020202020204" pitchFamily="34" charset="0"/>
              <a:cs typeface="Arial" panose="020B0604020202020204" pitchFamily="34" charset="0"/>
            </a:endParaRPr>
          </a:p>
          <a:p>
            <a:r>
              <a:rPr lang="en-GB" sz="1200" dirty="0">
                <a:solidFill>
                  <a:schemeClr val="bg1"/>
                </a:solidFill>
                <a:latin typeface="Arial" panose="020B0604020202020204" pitchFamily="34" charset="0"/>
                <a:cs typeface="Arial" panose="020B0604020202020204" pitchFamily="34" charset="0"/>
              </a:rPr>
              <a:t>Mae Stonewall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falch</a:t>
            </a:r>
            <a:r>
              <a:rPr lang="en-GB" sz="1200" dirty="0">
                <a:solidFill>
                  <a:schemeClr val="bg1"/>
                </a:solidFill>
                <a:latin typeface="Arial" panose="020B0604020202020204" pitchFamily="34" charset="0"/>
                <a:cs typeface="Arial" panose="020B0604020202020204" pitchFamily="34" charset="0"/>
              </a:rPr>
              <a:t> i </a:t>
            </a:r>
            <a:r>
              <a:rPr lang="en-GB" sz="1200" dirty="0" err="1">
                <a:solidFill>
                  <a:schemeClr val="bg1"/>
                </a:solidFill>
                <a:latin typeface="Arial" panose="020B0604020202020204" pitchFamily="34" charset="0"/>
                <a:cs typeface="Arial" panose="020B0604020202020204" pitchFamily="34" charset="0"/>
              </a:rPr>
              <a:t>ddarparu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wybodaeth</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cefnogaeth</a:t>
            </a:r>
            <a:r>
              <a:rPr lang="en-GB" sz="1200" dirty="0">
                <a:solidFill>
                  <a:schemeClr val="bg1"/>
                </a:solidFill>
                <a:latin typeface="Arial" panose="020B0604020202020204" pitchFamily="34" charset="0"/>
                <a:cs typeface="Arial" panose="020B0604020202020204" pitchFamily="34" charset="0"/>
              </a:rPr>
              <a:t> a </a:t>
            </a:r>
            <a:r>
              <a:rPr lang="en-GB" sz="1200" dirty="0" err="1">
                <a:solidFill>
                  <a:schemeClr val="bg1"/>
                </a:solidFill>
                <a:latin typeface="Arial" panose="020B0604020202020204" pitchFamily="34" charset="0"/>
                <a:cs typeface="Arial" panose="020B0604020202020204" pitchFamily="34" charset="0"/>
              </a:rPr>
              <a:t>cyngor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cynwysedd</a:t>
            </a:r>
            <a:r>
              <a:rPr lang="en-GB" sz="1200" dirty="0">
                <a:solidFill>
                  <a:schemeClr val="bg1"/>
                </a:solidFill>
                <a:latin typeface="Arial" panose="020B0604020202020204" pitchFamily="34" charset="0"/>
                <a:cs typeface="Arial" panose="020B0604020202020204" pitchFamily="34" charset="0"/>
              </a:rPr>
              <a:t> LHDTC+; </a:t>
            </a:r>
            <a:r>
              <a:rPr lang="en-GB" sz="1200" dirty="0" err="1">
                <a:solidFill>
                  <a:schemeClr val="bg1"/>
                </a:solidFill>
                <a:latin typeface="Arial" panose="020B0604020202020204" pitchFamily="34" charset="0"/>
                <a:cs typeface="Arial" panose="020B0604020202020204" pitchFamily="34" charset="0"/>
              </a:rPr>
              <a:t>gweithio</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tuag</a:t>
            </a:r>
            <a:r>
              <a:rPr lang="en-GB" sz="1200" dirty="0">
                <a:solidFill>
                  <a:schemeClr val="bg1"/>
                </a:solidFill>
                <a:latin typeface="Arial" panose="020B0604020202020204" pitchFamily="34" charset="0"/>
                <a:cs typeface="Arial" panose="020B0604020202020204" pitchFamily="34" charset="0"/>
              </a:rPr>
              <a:t> at </a:t>
            </a:r>
            <a:r>
              <a:rPr lang="en-GB" sz="1200" dirty="0" err="1">
                <a:solidFill>
                  <a:schemeClr val="bg1"/>
                </a:solidFill>
                <a:latin typeface="Arial" panose="020B0604020202020204" pitchFamily="34" charset="0"/>
                <a:cs typeface="Arial" panose="020B0604020202020204" pitchFamily="34" charset="0"/>
              </a:rPr>
              <a:t>byd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ble</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ydym</a:t>
            </a:r>
            <a:r>
              <a:rPr lang="en-GB" sz="1200" dirty="0">
                <a:solidFill>
                  <a:schemeClr val="bg1"/>
                </a:solidFill>
                <a:latin typeface="Arial" panose="020B0604020202020204" pitchFamily="34" charset="0"/>
                <a:cs typeface="Arial" panose="020B0604020202020204" pitchFamily="34" charset="0"/>
              </a:rPr>
              <a:t> i </a:t>
            </a:r>
            <a:r>
              <a:rPr lang="en-GB" sz="1200" dirty="0" err="1">
                <a:solidFill>
                  <a:schemeClr val="bg1"/>
                </a:solidFill>
                <a:latin typeface="Arial" panose="020B0604020202020204" pitchFamily="34" charset="0"/>
                <a:cs typeface="Arial" panose="020B0604020202020204" pitchFamily="34" charset="0"/>
              </a:rPr>
              <a:t>gyd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rhydd</a:t>
            </a:r>
            <a:r>
              <a:rPr lang="en-GB" sz="1200" dirty="0">
                <a:solidFill>
                  <a:schemeClr val="bg1"/>
                </a:solidFill>
                <a:latin typeface="Arial" panose="020B0604020202020204" pitchFamily="34" charset="0"/>
                <a:cs typeface="Arial" panose="020B0604020202020204" pitchFamily="34" charset="0"/>
              </a:rPr>
              <a:t> i </a:t>
            </a:r>
            <a:r>
              <a:rPr lang="en-GB" sz="1200" dirty="0" err="1">
                <a:solidFill>
                  <a:schemeClr val="bg1"/>
                </a:solidFill>
                <a:latin typeface="Arial" panose="020B0604020202020204" pitchFamily="34" charset="0"/>
                <a:cs typeface="Arial" panose="020B0604020202020204" pitchFamily="34" charset="0"/>
              </a:rPr>
              <a:t>fyw</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Nid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yw</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hyn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gyfystirio</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cyngor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gyfreithiol</a:t>
            </a:r>
            <a:r>
              <a:rPr lang="en-GB" sz="1200" dirty="0">
                <a:solidFill>
                  <a:schemeClr val="bg1"/>
                </a:solidFill>
                <a:latin typeface="Arial" panose="020B0604020202020204" pitchFamily="34" charset="0"/>
                <a:cs typeface="Arial" panose="020B0604020202020204" pitchFamily="34" charset="0"/>
              </a:rPr>
              <a:t>, ac </a:t>
            </a:r>
            <a:r>
              <a:rPr lang="en-GB" sz="1200" dirty="0" err="1">
                <a:solidFill>
                  <a:schemeClr val="bg1"/>
                </a:solidFill>
                <a:latin typeface="Arial" panose="020B0604020202020204" pitchFamily="34" charset="0"/>
                <a:cs typeface="Arial" panose="020B0604020202020204" pitchFamily="34" charset="0"/>
              </a:rPr>
              <a:t>nid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ydy’n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bwriadu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cymryd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lle</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cyngor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gyfreithiol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unrhyw</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pwnc</a:t>
            </a:r>
            <a:r>
              <a:rPr lang="en-GB" sz="1200" dirty="0">
                <a:solidFill>
                  <a:schemeClr val="bg1"/>
                </a:solidFill>
                <a:latin typeface="Arial" panose="020B0604020202020204" pitchFamily="34" charset="0"/>
                <a:cs typeface="Arial" panose="020B0604020202020204" pitchFamily="34" charset="0"/>
              </a:rPr>
              <a:t>.</a:t>
            </a:r>
          </a:p>
          <a:p>
            <a:endParaRPr lang="en-GB" sz="1200" dirty="0">
              <a:solidFill>
                <a:schemeClr val="bg1"/>
              </a:solidFill>
              <a:latin typeface="Arial" panose="020B0604020202020204" pitchFamily="34" charset="0"/>
              <a:cs typeface="Arial" panose="020B0604020202020204" pitchFamily="34" charset="0"/>
            </a:endParaRPr>
          </a:p>
          <a:p>
            <a:r>
              <a:rPr lang="en-GB" sz="1200" dirty="0" err="1">
                <a:solidFill>
                  <a:schemeClr val="bg1"/>
                </a:solidFill>
                <a:latin typeface="Arial" panose="020B0604020202020204" pitchFamily="34" charset="0"/>
                <a:cs typeface="Arial" panose="020B0604020202020204" pitchFamily="34" charset="0"/>
              </a:rPr>
              <a:t>Rhif</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Elusen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Gofrestredig</a:t>
            </a:r>
            <a:r>
              <a:rPr lang="en-GB" sz="1200" dirty="0">
                <a:solidFill>
                  <a:schemeClr val="bg1"/>
                </a:solidFill>
                <a:latin typeface="Arial" panose="020B0604020202020204" pitchFamily="34" charset="0"/>
                <a:cs typeface="Arial" panose="020B0604020202020204" pitchFamily="34" charset="0"/>
              </a:rPr>
              <a:t> 1101255 (</a:t>
            </a:r>
            <a:r>
              <a:rPr lang="en-GB" sz="1200" dirty="0" err="1">
                <a:solidFill>
                  <a:schemeClr val="bg1"/>
                </a:solidFill>
                <a:latin typeface="Arial" panose="020B0604020202020204" pitchFamily="34" charset="0"/>
                <a:cs typeface="Arial" panose="020B0604020202020204" pitchFamily="34" charset="0"/>
              </a:rPr>
              <a:t>Lloegr</a:t>
            </a:r>
            <a:r>
              <a:rPr lang="en-GB" sz="1200" dirty="0">
                <a:solidFill>
                  <a:schemeClr val="bg1"/>
                </a:solidFill>
                <a:latin typeface="Arial" panose="020B0604020202020204" pitchFamily="34" charset="0"/>
                <a:cs typeface="Arial" panose="020B0604020202020204" pitchFamily="34" charset="0"/>
              </a:rPr>
              <a:t> a Cymru) a SC039681 (</a:t>
            </a:r>
            <a:r>
              <a:rPr lang="en-GB" sz="1200" dirty="0" err="1">
                <a:solidFill>
                  <a:schemeClr val="bg1"/>
                </a:solidFill>
                <a:latin typeface="Arial" panose="020B0604020202020204" pitchFamily="34" charset="0"/>
                <a:cs typeface="Arial" panose="020B0604020202020204" pitchFamily="34" charset="0"/>
              </a:rPr>
              <a:t>Yr</a:t>
            </a:r>
            <a:r>
              <a:rPr lang="en-GB" sz="1200" dirty="0">
                <a:solidFill>
                  <a:schemeClr val="bg1"/>
                </a:solidFill>
                <a:latin typeface="Arial" panose="020B0604020202020204" pitchFamily="34" charset="0"/>
                <a:cs typeface="Arial" panose="020B0604020202020204" pitchFamily="34" charset="0"/>
              </a:rPr>
              <a:t> Alban)</a:t>
            </a:r>
          </a:p>
        </p:txBody>
      </p:sp>
    </p:spTree>
    <p:extLst>
      <p:ext uri="{BB962C8B-B14F-4D97-AF65-F5344CB8AC3E}">
        <p14:creationId xmlns:p14="http://schemas.microsoft.com/office/powerpoint/2010/main" val="203295153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9"/>
          <p:cNvSpPr txBox="1"/>
          <p:nvPr/>
        </p:nvSpPr>
        <p:spPr>
          <a:xfrm>
            <a:off x="321469" y="1472161"/>
            <a:ext cx="7415762" cy="450379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ts val="4300"/>
              </a:lnSpc>
            </a:pPr>
            <a:r>
              <a:rPr lang="cy-GB" sz="3600" b="0" i="0" u="none" strike="noStrike" cap="none" baseline="0" dirty="0">
                <a:effectLst/>
                <a:uFillTx/>
                <a:latin typeface="Arial"/>
              </a:rPr>
              <a:t>Mis Hanes LHDT – pecyn gwers gan Stonewall</a:t>
            </a:r>
          </a:p>
          <a:p>
            <a:pPr>
              <a:lnSpc>
                <a:spcPts val="4300"/>
              </a:lnSpc>
            </a:pPr>
            <a:endParaRPr lang="cy-GB" sz="3600" b="0" i="0" u="none" strike="noStrike" cap="none" baseline="0" dirty="0">
              <a:effectLst/>
              <a:uFillTx/>
              <a:latin typeface="Arial"/>
            </a:endParaRPr>
          </a:p>
          <a:p>
            <a:r>
              <a:rPr lang="cy-GB" sz="1600" b="0" i="0" u="none" strike="noStrike" cap="none" baseline="0" dirty="0">
                <a:effectLst/>
                <a:uFillTx/>
                <a:latin typeface="Calibri"/>
              </a:rPr>
              <a:t>Cymryd rhan mewn gweithgaredd grŵp AC Ymateb i ddewisiadau</a:t>
            </a:r>
          </a:p>
          <a:p>
            <a:r>
              <a:rPr lang="cy-GB" sz="1600" b="0" i="0" u="none" strike="noStrike" cap="none" baseline="0" dirty="0">
                <a:effectLst/>
                <a:uFillTx/>
                <a:latin typeface="Calibri"/>
              </a:rPr>
              <a:t>NEU</a:t>
            </a:r>
          </a:p>
          <a:p>
            <a:r>
              <a:rPr lang="cy-GB" sz="1600" b="0" i="0" u="none" strike="noStrike" cap="none" baseline="0" dirty="0">
                <a:effectLst/>
                <a:uFillTx/>
                <a:latin typeface="Calibri"/>
              </a:rPr>
              <a:t>Adnabod symbolau ar gyfer aelodau teulu A Chyfathrebu am ddewisiadau (gweithgaredd rhestr) neu Ddilyn cyfarwyddiadau syml (gweithgaredd cawl)</a:t>
            </a:r>
          </a:p>
          <a:p>
            <a:r>
              <a:rPr lang="cy-GB" sz="1600" b="0" i="0" u="none" strike="noStrike" cap="none" baseline="0" dirty="0">
                <a:effectLst/>
                <a:uFillTx/>
                <a:latin typeface="Calibri"/>
              </a:rPr>
              <a:t>NEU</a:t>
            </a:r>
          </a:p>
          <a:p>
            <a:r>
              <a:rPr lang="cy-GB" sz="1600" b="0" i="0" u="none" strike="noStrike" cap="none" baseline="0" dirty="0">
                <a:effectLst/>
                <a:uFillTx/>
                <a:latin typeface="Calibri"/>
              </a:rPr>
              <a:t>Gyfathrebu am aelodau teulu A Chreu rhestr (gweithgaredd rhestr) NEU Ddilyn cyfarwyddiadau (gweithgaredd cawl)</a:t>
            </a:r>
          </a:p>
          <a:p>
            <a:r>
              <a:rPr lang="cy-GB" sz="1600" b="0" i="0" u="none" strike="noStrike" cap="none" baseline="0" dirty="0">
                <a:effectLst/>
                <a:uFillTx/>
                <a:latin typeface="Calibri"/>
              </a:rPr>
              <a:t>NEU</a:t>
            </a:r>
          </a:p>
          <a:p>
            <a:r>
              <a:rPr lang="cy-GB" sz="1600" b="0" i="0" u="none" strike="noStrike" cap="none" baseline="0" dirty="0">
                <a:effectLst/>
                <a:uFillTx/>
                <a:latin typeface="Calibri"/>
              </a:rPr>
              <a:t>Rannu gwybodaeth am aelodau teulu A Llunio rysáit syml (gweithgaredd rysáit) NEU Ddilyn cyfarwyddiadau ysgrifenedig (gweithgaredd cawl)</a:t>
            </a:r>
          </a:p>
          <a:p>
            <a:pPr>
              <a:lnSpc>
                <a:spcPts val="2300"/>
              </a:lnSpc>
            </a:pPr>
            <a:endParaRPr lang="en-US" sz="2000" dirty="0">
              <a:solidFill>
                <a:srgbClr val="0C0C0C"/>
              </a:solidFill>
              <a:latin typeface="Arial"/>
              <a:cs typeface="Arial"/>
            </a:endParaRPr>
          </a:p>
        </p:txBody>
      </p:sp>
    </p:spTree>
    <p:extLst>
      <p:ext uri="{BB962C8B-B14F-4D97-AF65-F5344CB8AC3E}">
        <p14:creationId xmlns:p14="http://schemas.microsoft.com/office/powerpoint/2010/main" val="120240928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8A1D69-FBED-475C-AB7B-1D560E391A79}"/>
              </a:ext>
            </a:extLst>
          </p:cNvPr>
          <p:cNvSpPr txBox="1"/>
          <p:nvPr/>
        </p:nvSpPr>
        <p:spPr>
          <a:xfrm>
            <a:off x="1075594" y="2062546"/>
            <a:ext cx="2497643" cy="518678"/>
          </a:xfrm>
          <a:prstGeom prst="rect">
            <a:avLst/>
          </a:prstGeom>
          <a:noFill/>
        </p:spPr>
        <p:txBody>
          <a:bodyPr wrap="none" rtlCol="0">
            <a:spAutoFit/>
          </a:bodyPr>
          <a:lstStyle/>
          <a:p>
            <a:r>
              <a:rPr lang="cy-GB" sz="2800" b="0" i="0" u="sng" strike="noStrike" cap="none" baseline="0">
                <a:solidFill>
                  <a:srgbClr val="000000"/>
                </a:solidFill>
                <a:effectLst/>
                <a:uFill>
                  <a:solidFill>
                    <a:srgbClr val="000000"/>
                  </a:solidFill>
                </a:uFill>
                <a:latin typeface="Arial"/>
              </a:rPr>
              <a:t>Amcan Dysgu:</a:t>
            </a:r>
          </a:p>
        </p:txBody>
      </p:sp>
    </p:spTree>
    <p:extLst>
      <p:ext uri="{BB962C8B-B14F-4D97-AF65-F5344CB8AC3E}">
        <p14:creationId xmlns:p14="http://schemas.microsoft.com/office/powerpoint/2010/main" val="155281863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84609" y="398197"/>
            <a:ext cx="2166989" cy="457657"/>
          </a:xfrm>
          <a:prstGeom prst="rect">
            <a:avLst/>
          </a:prstGeom>
          <a:noFill/>
        </p:spPr>
        <p:txBody>
          <a:bodyPr wrap="none" rtlCol="0">
            <a:spAutoFit/>
          </a:bodyPr>
          <a:lstStyle/>
          <a:p>
            <a:r>
              <a:rPr lang="cy-GB" sz="2400" b="0" i="0" u="sng" strike="noStrike" cap="none" baseline="0">
                <a:solidFill>
                  <a:srgbClr val="000000"/>
                </a:solidFill>
                <a:effectLst/>
                <a:uFill>
                  <a:solidFill>
                    <a:srgbClr val="000000"/>
                  </a:solidFill>
                </a:uFill>
                <a:latin typeface="Arial"/>
              </a:rPr>
              <a:t>Amcan Dysgu:</a:t>
            </a:r>
          </a:p>
        </p:txBody>
      </p:sp>
      <p:pic>
        <p:nvPicPr>
          <p:cNvPr id="1028" name="Picture 4" descr="Image result for jackie kay">
            <a:extLst>
              <a:ext uri="{FF2B5EF4-FFF2-40B4-BE49-F238E27FC236}">
                <a16:creationId xmlns:a16="http://schemas.microsoft.com/office/drawing/2014/main" id="{F9CF9781-4D0F-40E7-9A10-110D59A246DC}"/>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989013" y="1683200"/>
            <a:ext cx="3395159" cy="385064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50A1CE6-F6E1-4120-931A-3DB0F04BF6BB}"/>
              </a:ext>
            </a:extLst>
          </p:cNvPr>
          <p:cNvSpPr txBox="1"/>
          <p:nvPr/>
        </p:nvSpPr>
        <p:spPr>
          <a:xfrm>
            <a:off x="4814372" y="2813628"/>
            <a:ext cx="3903327" cy="945825"/>
          </a:xfrm>
          <a:prstGeom prst="rect">
            <a:avLst/>
          </a:prstGeom>
          <a:noFill/>
        </p:spPr>
        <p:txBody>
          <a:bodyPr wrap="square" rtlCol="0">
            <a:spAutoFit/>
          </a:bodyPr>
          <a:lstStyle/>
          <a:p>
            <a:r>
              <a:rPr lang="cy-GB" sz="2800" b="1" i="0" u="none" strike="noStrike" cap="none" baseline="0">
                <a:solidFill>
                  <a:srgbClr val="000000"/>
                </a:solidFill>
                <a:effectLst/>
                <a:uFillTx/>
                <a:latin typeface="Arial"/>
              </a:rPr>
              <a:t>Grandpa's Soup </a:t>
            </a:r>
            <a:r>
              <a:rPr lang="cy-GB" sz="2800" b="0" i="0" u="none" strike="noStrike" cap="none" baseline="0">
                <a:solidFill>
                  <a:srgbClr val="000000"/>
                </a:solidFill>
                <a:effectLst/>
                <a:uFillTx/>
                <a:latin typeface="Arial"/>
              </a:rPr>
              <a:t>gan Jackie Kay</a:t>
            </a:r>
          </a:p>
        </p:txBody>
      </p:sp>
    </p:spTree>
    <p:extLst>
      <p:ext uri="{BB962C8B-B14F-4D97-AF65-F5344CB8AC3E}">
        <p14:creationId xmlns:p14="http://schemas.microsoft.com/office/powerpoint/2010/main" val="362914660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84609" y="398197"/>
            <a:ext cx="2166989" cy="457657"/>
          </a:xfrm>
          <a:prstGeom prst="rect">
            <a:avLst/>
          </a:prstGeom>
          <a:noFill/>
        </p:spPr>
        <p:txBody>
          <a:bodyPr wrap="none" rtlCol="0">
            <a:spAutoFit/>
          </a:bodyPr>
          <a:lstStyle/>
          <a:p>
            <a:r>
              <a:rPr lang="cy-GB" sz="2400" b="0" i="0" u="sng" strike="noStrike" cap="none" baseline="0">
                <a:solidFill>
                  <a:srgbClr val="000000"/>
                </a:solidFill>
                <a:effectLst/>
                <a:uFill>
                  <a:solidFill>
                    <a:srgbClr val="000000"/>
                  </a:solidFill>
                </a:uFill>
                <a:latin typeface="Arial"/>
              </a:rPr>
              <a:t>Amcan Dysgu:</a:t>
            </a:r>
          </a:p>
        </p:txBody>
      </p:sp>
      <p:sp>
        <p:nvSpPr>
          <p:cNvPr id="2" name="TextBox 1">
            <a:extLst>
              <a:ext uri="{FF2B5EF4-FFF2-40B4-BE49-F238E27FC236}">
                <a16:creationId xmlns:a16="http://schemas.microsoft.com/office/drawing/2014/main" id="{750A1CE6-F6E1-4120-931A-3DB0F04BF6BB}"/>
              </a:ext>
            </a:extLst>
          </p:cNvPr>
          <p:cNvSpPr txBox="1"/>
          <p:nvPr/>
        </p:nvSpPr>
        <p:spPr>
          <a:xfrm>
            <a:off x="5149380" y="1347675"/>
            <a:ext cx="3271308" cy="4362999"/>
          </a:xfrm>
          <a:prstGeom prst="rect">
            <a:avLst/>
          </a:prstGeom>
          <a:noFill/>
        </p:spPr>
        <p:txBody>
          <a:bodyPr wrap="square" rtlCol="0">
            <a:spAutoFit/>
          </a:bodyPr>
          <a:lstStyle/>
          <a:p>
            <a:r>
              <a:rPr lang="cy-GB" sz="2000" b="1" i="0" u="none" strike="noStrike" cap="none" baseline="0" dirty="0">
                <a:solidFill>
                  <a:srgbClr val="000000"/>
                </a:solidFill>
                <a:effectLst/>
                <a:uFillTx/>
                <a:latin typeface="Arial"/>
              </a:rPr>
              <a:t>Dyma </a:t>
            </a:r>
            <a:r>
              <a:rPr lang="cy-GB" sz="2000" b="1" i="0" u="none" strike="noStrike" cap="none" baseline="0" dirty="0" err="1">
                <a:solidFill>
                  <a:srgbClr val="000000"/>
                </a:solidFill>
                <a:effectLst/>
                <a:uFillTx/>
                <a:latin typeface="Arial"/>
              </a:rPr>
              <a:t>Jackie</a:t>
            </a:r>
            <a:r>
              <a:rPr lang="cy-GB" sz="2000" b="1" i="0" u="none" strike="noStrike" cap="none" baseline="0" dirty="0">
                <a:solidFill>
                  <a:srgbClr val="000000"/>
                </a:solidFill>
                <a:effectLst/>
                <a:uFillTx/>
                <a:latin typeface="Arial"/>
              </a:rPr>
              <a:t> </a:t>
            </a:r>
            <a:r>
              <a:rPr lang="cy-GB" sz="2000" b="1" i="0" u="none" strike="noStrike" cap="none" baseline="0" dirty="0" err="1">
                <a:solidFill>
                  <a:srgbClr val="000000"/>
                </a:solidFill>
                <a:effectLst/>
                <a:uFillTx/>
                <a:latin typeface="Arial"/>
              </a:rPr>
              <a:t>Kay</a:t>
            </a:r>
            <a:r>
              <a:rPr lang="cy-GB" sz="2000" b="1" i="0" u="none" strike="noStrike" cap="none" baseline="0" dirty="0">
                <a:solidFill>
                  <a:srgbClr val="000000"/>
                </a:solidFill>
                <a:effectLst/>
                <a:uFillTx/>
                <a:latin typeface="Arial"/>
              </a:rPr>
              <a:t>.</a:t>
            </a:r>
          </a:p>
          <a:p>
            <a:endParaRPr lang="en-GB" sz="2000" b="1" dirty="0">
              <a:latin typeface="Arial" panose="020B0604020202020204" pitchFamily="34" charset="0"/>
              <a:cs typeface="Arial" panose="020B0604020202020204" pitchFamily="34" charset="0"/>
            </a:endParaRPr>
          </a:p>
          <a:p>
            <a:r>
              <a:rPr lang="cy-GB" sz="2000" b="0" i="0" u="none" strike="noStrike" cap="none" baseline="0" dirty="0">
                <a:solidFill>
                  <a:srgbClr val="000000"/>
                </a:solidFill>
                <a:effectLst/>
                <a:uFillTx/>
                <a:latin typeface="Arial"/>
              </a:rPr>
              <a:t>Bardd yw hi.</a:t>
            </a:r>
          </a:p>
          <a:p>
            <a:endParaRPr lang="en-GB" sz="2000" dirty="0">
              <a:latin typeface="Arial" panose="020B0604020202020204" pitchFamily="34" charset="0"/>
              <a:cs typeface="Arial" panose="020B0604020202020204" pitchFamily="34" charset="0"/>
            </a:endParaRPr>
          </a:p>
          <a:p>
            <a:r>
              <a:rPr lang="cy-GB" sz="2000" b="0" i="0" u="none" strike="noStrike" cap="none" baseline="0" dirty="0">
                <a:solidFill>
                  <a:srgbClr val="000000"/>
                </a:solidFill>
                <a:effectLst/>
                <a:uFillTx/>
                <a:latin typeface="Arial"/>
              </a:rPr>
              <a:t>Cafodd hi ei mabwysiadau pan oedd hi'n faban.</a:t>
            </a:r>
          </a:p>
          <a:p>
            <a:endParaRPr lang="en-GB" sz="2000" dirty="0">
              <a:latin typeface="Arial" panose="020B0604020202020204" pitchFamily="34" charset="0"/>
              <a:cs typeface="Arial" panose="020B0604020202020204" pitchFamily="34" charset="0"/>
            </a:endParaRPr>
          </a:p>
          <a:p>
            <a:r>
              <a:rPr lang="cy-GB" sz="2000" b="0" i="0" u="none" strike="noStrike" cap="none" baseline="0" dirty="0">
                <a:solidFill>
                  <a:srgbClr val="000000"/>
                </a:solidFill>
                <a:effectLst/>
                <a:uFillTx/>
                <a:latin typeface="Arial"/>
              </a:rPr>
              <a:t>Cafodd ei magu yn yr Alban.</a:t>
            </a:r>
          </a:p>
          <a:p>
            <a:endParaRPr lang="en-GB" sz="2000" dirty="0">
              <a:latin typeface="Arial" panose="020B0604020202020204" pitchFamily="34" charset="0"/>
              <a:cs typeface="Arial" panose="020B0604020202020204" pitchFamily="34" charset="0"/>
            </a:endParaRPr>
          </a:p>
          <a:p>
            <a:r>
              <a:rPr lang="cy-GB" sz="2000" b="0" i="0" u="none" strike="noStrike" cap="none" baseline="0" dirty="0">
                <a:solidFill>
                  <a:srgbClr val="000000"/>
                </a:solidFill>
                <a:effectLst/>
                <a:uFillTx/>
                <a:latin typeface="Arial"/>
              </a:rPr>
              <a:t>Mae hi'n byw gyda'i phartner, o'r enw Denise.</a:t>
            </a:r>
          </a:p>
          <a:p>
            <a:endParaRPr lang="en-GB" sz="2000" dirty="0">
              <a:latin typeface="Arial" panose="020B0604020202020204" pitchFamily="34" charset="0"/>
              <a:cs typeface="Arial" panose="020B0604020202020204" pitchFamily="34" charset="0"/>
            </a:endParaRPr>
          </a:p>
          <a:p>
            <a:r>
              <a:rPr lang="cy-GB" sz="2000" b="0" i="0" u="none" strike="noStrike" cap="none" baseline="0" dirty="0">
                <a:solidFill>
                  <a:srgbClr val="000000"/>
                </a:solidFill>
                <a:effectLst/>
                <a:uFillTx/>
                <a:latin typeface="Arial"/>
              </a:rPr>
              <a:t>Mae dau o blant ganddi.</a:t>
            </a:r>
          </a:p>
        </p:txBody>
      </p:sp>
      <p:pic>
        <p:nvPicPr>
          <p:cNvPr id="2050" name="Picture 2" descr="Image result for jackie kay">
            <a:extLst>
              <a:ext uri="{FF2B5EF4-FFF2-40B4-BE49-F238E27FC236}">
                <a16:creationId xmlns:a16="http://schemas.microsoft.com/office/drawing/2014/main" id="{0F6B569B-A7EA-4B9D-936D-BEC9E04088CA}"/>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306540" y="1720850"/>
            <a:ext cx="4842840" cy="341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021099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84609" y="398197"/>
            <a:ext cx="2166989" cy="457657"/>
          </a:xfrm>
          <a:prstGeom prst="rect">
            <a:avLst/>
          </a:prstGeom>
          <a:noFill/>
        </p:spPr>
        <p:txBody>
          <a:bodyPr wrap="none" rtlCol="0">
            <a:spAutoFit/>
          </a:bodyPr>
          <a:lstStyle/>
          <a:p>
            <a:r>
              <a:rPr lang="cy-GB" sz="2400" b="0" i="0" u="sng" strike="noStrike" cap="none" baseline="0">
                <a:solidFill>
                  <a:srgbClr val="000000"/>
                </a:solidFill>
                <a:effectLst/>
                <a:uFill>
                  <a:solidFill>
                    <a:srgbClr val="000000"/>
                  </a:solidFill>
                </a:uFill>
                <a:latin typeface="Arial"/>
              </a:rPr>
              <a:t>Amcan Dysgu:</a:t>
            </a:r>
          </a:p>
        </p:txBody>
      </p:sp>
      <p:pic>
        <p:nvPicPr>
          <p:cNvPr id="3074" name="Picture 2" descr="Image result for family">
            <a:extLst>
              <a:ext uri="{FF2B5EF4-FFF2-40B4-BE49-F238E27FC236}">
                <a16:creationId xmlns:a16="http://schemas.microsoft.com/office/drawing/2014/main" id="{286F2760-2829-434E-A446-E5F0B594E01E}"/>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1939338" y="1529333"/>
            <a:ext cx="5265323" cy="351021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7EE1615-9ED7-425D-BEE7-35741C893FAF}"/>
              </a:ext>
            </a:extLst>
          </p:cNvPr>
          <p:cNvSpPr txBox="1"/>
          <p:nvPr/>
        </p:nvSpPr>
        <p:spPr>
          <a:xfrm>
            <a:off x="1210949" y="5183739"/>
            <a:ext cx="9153144" cy="396636"/>
          </a:xfrm>
          <a:prstGeom prst="rect">
            <a:avLst/>
          </a:prstGeom>
          <a:noFill/>
        </p:spPr>
        <p:txBody>
          <a:bodyPr wrap="square" rtlCol="0">
            <a:spAutoFit/>
          </a:bodyPr>
          <a:lstStyle/>
          <a:p>
            <a:r>
              <a:rPr lang="cy-GB" sz="2000" b="0" i="0" u="none" strike="noStrike" cap="none" baseline="0">
                <a:solidFill>
                  <a:srgbClr val="000000"/>
                </a:solidFill>
                <a:effectLst/>
                <a:uFillTx/>
                <a:latin typeface="Arial"/>
              </a:rPr>
              <a:t>Pwy sydd yn eich teulu chi? Pa fwyd sy'n arbennig i'ch teulu chi? </a:t>
            </a:r>
          </a:p>
        </p:txBody>
      </p:sp>
    </p:spTree>
    <p:extLst>
      <p:ext uri="{BB962C8B-B14F-4D97-AF65-F5344CB8AC3E}">
        <p14:creationId xmlns:p14="http://schemas.microsoft.com/office/powerpoint/2010/main" val="122023450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8B3F26A-CB5D-437D-949C-786F8AFD5E7A}"/>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47920" y="1108006"/>
            <a:ext cx="4590930" cy="4588729"/>
          </a:xfrm>
          <a:prstGeom prst="rect">
            <a:avLst/>
          </a:prstGeom>
        </p:spPr>
      </p:pic>
      <p:sp>
        <p:nvSpPr>
          <p:cNvPr id="8" name="TextBox 7">
            <a:extLst>
              <a:ext uri="{FF2B5EF4-FFF2-40B4-BE49-F238E27FC236}">
                <a16:creationId xmlns:a16="http://schemas.microsoft.com/office/drawing/2014/main" id="{D2FCFFAC-BBCE-48ED-98EE-E2593E7C58A4}"/>
              </a:ext>
            </a:extLst>
          </p:cNvPr>
          <p:cNvSpPr txBox="1"/>
          <p:nvPr/>
        </p:nvSpPr>
        <p:spPr>
          <a:xfrm>
            <a:off x="4886770" y="2101932"/>
            <a:ext cx="3775152" cy="2654412"/>
          </a:xfrm>
          <a:prstGeom prst="rect">
            <a:avLst/>
          </a:prstGeom>
          <a:noFill/>
        </p:spPr>
        <p:txBody>
          <a:bodyPr wrap="square" rtlCol="0">
            <a:spAutoFit/>
          </a:bodyPr>
          <a:lstStyle/>
          <a:p>
            <a:r>
              <a:rPr lang="cy-GB" sz="2800" b="0" i="0" u="none" strike="noStrike" cap="none" baseline="0">
                <a:solidFill>
                  <a:srgbClr val="000000"/>
                </a:solidFill>
                <a:effectLst/>
                <a:uFillTx/>
                <a:latin typeface="Arial"/>
              </a:rPr>
              <a:t>Pa gynhwysion fyddech chi'n eu rhoi yn eich cawl?</a:t>
            </a:r>
          </a:p>
          <a:p>
            <a:endParaRPr lang="en-US" sz="2800">
              <a:latin typeface="Arial" panose="020B0604020202020204" pitchFamily="34" charset="0"/>
              <a:cs typeface="Arial" panose="020B0604020202020204" pitchFamily="34" charset="0"/>
            </a:endParaRPr>
          </a:p>
          <a:p>
            <a:r>
              <a:rPr lang="cy-GB" sz="2800" b="0" i="0" u="none" strike="noStrike" cap="none" baseline="0">
                <a:solidFill>
                  <a:srgbClr val="000000"/>
                </a:solidFill>
                <a:effectLst/>
                <a:uFillTx/>
                <a:latin typeface="Arial"/>
              </a:rPr>
              <a:t>A fyddai eich cawl chi'n flasus?</a:t>
            </a:r>
          </a:p>
        </p:txBody>
      </p:sp>
      <p:sp>
        <p:nvSpPr>
          <p:cNvPr id="9" name="TextBox 8">
            <a:extLst>
              <a:ext uri="{FF2B5EF4-FFF2-40B4-BE49-F238E27FC236}">
                <a16:creationId xmlns:a16="http://schemas.microsoft.com/office/drawing/2014/main" id="{132A9997-41CE-4865-A87F-00D386077FEC}"/>
              </a:ext>
            </a:extLst>
          </p:cNvPr>
          <p:cNvSpPr txBox="1"/>
          <p:nvPr/>
        </p:nvSpPr>
        <p:spPr>
          <a:xfrm>
            <a:off x="165889" y="407669"/>
            <a:ext cx="2166989" cy="457657"/>
          </a:xfrm>
          <a:prstGeom prst="rect">
            <a:avLst/>
          </a:prstGeom>
          <a:noFill/>
        </p:spPr>
        <p:txBody>
          <a:bodyPr wrap="none" rtlCol="0">
            <a:spAutoFit/>
          </a:bodyPr>
          <a:lstStyle/>
          <a:p>
            <a:r>
              <a:rPr lang="cy-GB" sz="2400" b="0" i="0" u="sng" strike="noStrike" cap="none" baseline="0">
                <a:solidFill>
                  <a:srgbClr val="000000"/>
                </a:solidFill>
                <a:effectLst/>
                <a:uFill>
                  <a:solidFill>
                    <a:srgbClr val="000000"/>
                  </a:solidFill>
                </a:uFill>
                <a:latin typeface="Arial"/>
              </a:rPr>
              <a:t>Amcan Dysgu:</a:t>
            </a:r>
          </a:p>
        </p:txBody>
      </p:sp>
    </p:spTree>
    <p:extLst>
      <p:ext uri="{BB962C8B-B14F-4D97-AF65-F5344CB8AC3E}">
        <p14:creationId xmlns:p14="http://schemas.microsoft.com/office/powerpoint/2010/main" val="3836374604"/>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Microsoft Windows NT 10.0"/>
  <p:tag name="AS_RELEASE_DATE" val="2017.10.31"/>
  <p:tag name="AS_TITLE" val="Aspose.Slides for Java"/>
  <p:tag name="AS_VERSION" val="17.10"/>
</p:tagLst>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1023</Words>
  <Application>Microsoft Office PowerPoint</Application>
  <PresentationFormat>On-screen Show (4:3)</PresentationFormat>
  <Paragraphs>90</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Stonewall_PP_Template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2022-11-10T09:36:50Z</dcterms:created>
  <dcterms:modified xsi:type="dcterms:W3CDTF">2022-11-10T09:37:12Z</dcterms:modified>
</cp:coreProperties>
</file>