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2"/>
  </p:notesMasterIdLst>
  <p:sldIdLst>
    <p:sldId id="289" r:id="rId2"/>
    <p:sldId id="258" r:id="rId3"/>
    <p:sldId id="270" r:id="rId4"/>
    <p:sldId id="269" r:id="rId5"/>
    <p:sldId id="282" r:id="rId6"/>
    <p:sldId id="277" r:id="rId7"/>
    <p:sldId id="284" r:id="rId8"/>
    <p:sldId id="283" r:id="rId9"/>
    <p:sldId id="281" r:id="rId10"/>
    <p:sldId id="268" r:id="rId11"/>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592" autoAdjust="0"/>
  </p:normalViewPr>
  <p:slideViewPr>
    <p:cSldViewPr snapToGrid="0">
      <p:cViewPr varScale="1">
        <p:scale>
          <a:sx n="51" d="100"/>
          <a:sy n="51" d="100"/>
        </p:scale>
        <p:origin x="1016" y="40"/>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ECBD0-7B5D-48A6-A06F-9DBE568EB599}" type="datetimeFigureOut">
              <a:rPr lang="en-GB" smtClean="0"/>
              <a:t>10/11/2022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CFE7F8-8E59-4A08-8B7E-C655E063E118}" type="slidenum">
              <a:rPr lang="en-GB" smtClean="0"/>
              <a:t>‹#›</a:t>
            </a:fld>
            <a:endParaRPr lang="en-GB"/>
          </a:p>
        </p:txBody>
      </p:sp>
    </p:spTree>
    <p:extLst>
      <p:ext uri="{BB962C8B-B14F-4D97-AF65-F5344CB8AC3E}">
        <p14:creationId xmlns:p14="http://schemas.microsoft.com/office/powerpoint/2010/main" val="277799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50058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mn-lt"/>
              </a:rPr>
              <a:t>Gofynnwch i'r plant fyfyrio ar yr hyn y byddan nhw'n ei wneud i wneud yn siŵr bod pawb yn teimlo eu bod nhw'n cael eu cynnwys a'u dathlu.</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3225450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mn-lt"/>
              </a:rPr>
              <a:t>Adnodd ar gyfer Ysgolion Cynradd prif ffrwd yw hwn, ac yn benodol y Cyfnod Sylfaen/Cyfnod Allweddol 1, neu P1-P3 yn yr Alban. </a:t>
            </a:r>
          </a:p>
          <a:p>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Chwaraewch gân </a:t>
            </a:r>
            <a:r>
              <a:rPr lang="cy-GB" sz="1200" b="0" i="0" u="none" strike="noStrike" cap="none" baseline="0" dirty="0" err="1">
                <a:solidFill>
                  <a:srgbClr val="000000"/>
                </a:solidFill>
                <a:effectLst/>
                <a:uFillTx/>
                <a:latin typeface="+mn-lt"/>
              </a:rPr>
              <a:t>gwrthfwlio</a:t>
            </a:r>
            <a:r>
              <a:rPr lang="cy-GB" sz="1200" b="0" i="0" u="none" strike="noStrike" cap="none" baseline="0" dirty="0">
                <a:solidFill>
                  <a:srgbClr val="000000"/>
                </a:solidFill>
                <a:effectLst/>
                <a:uFillTx/>
                <a:latin typeface="+mn-lt"/>
              </a:rPr>
              <a:t> wrth i'r plant ddod i mewn i'r gwasanaeth e.e. </a:t>
            </a:r>
            <a:r>
              <a:rPr lang="cy-GB" sz="1200" b="0" i="0" u="none" strike="noStrike" cap="none" baseline="0" dirty="0" err="1">
                <a:solidFill>
                  <a:srgbClr val="000000"/>
                </a:solidFill>
                <a:effectLst/>
                <a:uFillTx/>
                <a:latin typeface="+mn-lt"/>
              </a:rPr>
              <a:t>Beautiful</a:t>
            </a:r>
            <a:r>
              <a:rPr lang="cy-GB" sz="1200" b="0" i="0" u="none" strike="noStrike" cap="none" baseline="0" dirty="0">
                <a:solidFill>
                  <a:srgbClr val="000000"/>
                </a:solidFill>
                <a:effectLst/>
                <a:uFillTx/>
                <a:latin typeface="+mn-lt"/>
              </a:rPr>
              <a:t> gan </a:t>
            </a:r>
            <a:r>
              <a:rPr lang="cy-GB" sz="1200" b="0" i="0" u="none" strike="noStrike" cap="none" baseline="0" dirty="0" err="1">
                <a:solidFill>
                  <a:srgbClr val="000000"/>
                </a:solidFill>
                <a:effectLst/>
                <a:uFillTx/>
                <a:latin typeface="+mn-lt"/>
              </a:rPr>
              <a:t>Christina</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Aguilera</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Scars</a:t>
            </a:r>
            <a:r>
              <a:rPr lang="cy-GB" sz="1200" b="0" i="0" u="none" strike="noStrike" cap="none" baseline="0" dirty="0">
                <a:solidFill>
                  <a:srgbClr val="000000"/>
                </a:solidFill>
                <a:effectLst/>
                <a:uFillTx/>
                <a:latin typeface="+mn-lt"/>
              </a:rPr>
              <a:t> to </a:t>
            </a:r>
            <a:r>
              <a:rPr lang="cy-GB" sz="1200" b="0" i="0" u="none" strike="noStrike" cap="none" baseline="0" dirty="0" err="1">
                <a:solidFill>
                  <a:srgbClr val="000000"/>
                </a:solidFill>
                <a:effectLst/>
                <a:uFillTx/>
                <a:latin typeface="+mn-lt"/>
              </a:rPr>
              <a:t>Your</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Beautiful</a:t>
            </a:r>
            <a:r>
              <a:rPr lang="cy-GB" sz="1200" b="0" i="0" u="none" strike="noStrike" cap="none" baseline="0" dirty="0">
                <a:solidFill>
                  <a:srgbClr val="000000"/>
                </a:solidFill>
                <a:effectLst/>
                <a:uFillTx/>
                <a:latin typeface="+mn-lt"/>
              </a:rPr>
              <a:t> gan </a:t>
            </a:r>
            <a:r>
              <a:rPr lang="cy-GB" sz="1200" b="0" i="0" u="none" strike="noStrike" cap="none" baseline="0" dirty="0" err="1">
                <a:solidFill>
                  <a:srgbClr val="000000"/>
                </a:solidFill>
                <a:effectLst/>
                <a:uFillTx/>
                <a:latin typeface="+mn-lt"/>
              </a:rPr>
              <a:t>Alessia</a:t>
            </a:r>
            <a:r>
              <a:rPr lang="cy-GB" sz="1200" b="0" i="0" u="none" strike="noStrike" cap="none" baseline="0" dirty="0">
                <a:solidFill>
                  <a:srgbClr val="000000"/>
                </a:solidFill>
                <a:effectLst/>
                <a:uFillTx/>
                <a:latin typeface="+mn-lt"/>
              </a:rPr>
              <a:t> Cara, ac ati. </a:t>
            </a:r>
          </a:p>
          <a:p>
            <a:endParaRPr lang="en-US" sz="1200" dirty="0">
              <a:latin typeface="+mn-lt"/>
            </a:endParaRPr>
          </a:p>
          <a:p>
            <a:r>
              <a:rPr lang="cy-GB" sz="1200" b="0" i="0" u="none" strike="noStrike" cap="none" baseline="0" dirty="0">
                <a:solidFill>
                  <a:srgbClr val="000000"/>
                </a:solidFill>
                <a:effectLst/>
                <a:uFillTx/>
                <a:latin typeface="+mn-lt"/>
              </a:rPr>
              <a:t>Cyflwynwch y gwasanaeth, esboniwch wrth y disgyblion eich bod yn un o ysgolion Hyrwyddwyr Ysgolion </a:t>
            </a:r>
            <a:r>
              <a:rPr lang="cy-GB" sz="1200" b="0" i="0" u="none" strike="noStrike" cap="none" baseline="0" dirty="0" err="1">
                <a:solidFill>
                  <a:srgbClr val="000000"/>
                </a:solidFill>
                <a:effectLst/>
                <a:uFillTx/>
                <a:latin typeface="+mn-lt"/>
              </a:rPr>
              <a:t>Stonewall</a:t>
            </a:r>
            <a:r>
              <a:rPr lang="cy-GB" sz="1200" b="0" i="0" u="none" strike="noStrike" cap="none" baseline="0" dirty="0">
                <a:solidFill>
                  <a:srgbClr val="000000"/>
                </a:solidFill>
                <a:effectLst/>
                <a:uFillTx/>
                <a:latin typeface="+mn-lt"/>
              </a:rPr>
              <a:t>.</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22545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Esboniwch ei bod hi'n wythnos </a:t>
            </a:r>
            <a:r>
              <a:rPr lang="cy-GB" sz="1200" b="0" i="0" u="none" strike="noStrike" cap="none" baseline="0" dirty="0" err="1">
                <a:solidFill>
                  <a:srgbClr val="000000"/>
                </a:solidFill>
                <a:effectLst/>
                <a:uFillTx/>
                <a:latin typeface="+mn-lt"/>
              </a:rPr>
              <a:t>gwrthfwlio</a:t>
            </a:r>
            <a:r>
              <a:rPr lang="cy-GB" sz="1200" b="0" i="0" u="none" strike="noStrike" cap="none" baseline="0" dirty="0">
                <a:solidFill>
                  <a:srgbClr val="000000"/>
                </a:solidFill>
                <a:effectLst/>
                <a:uFillTx/>
                <a:latin typeface="+mn-lt"/>
              </a:rPr>
              <a:t> ac mai'r thema yw "Mae newid yn dechrau gyda ni". Esboniwch pam fod cynnwys pobl </a:t>
            </a:r>
            <a:r>
              <a:rPr lang="cy-GB" sz="1200" b="0" i="0" u="none" strike="noStrike" cap="none" baseline="0" dirty="0" err="1">
                <a:solidFill>
                  <a:srgbClr val="000000"/>
                </a:solidFill>
                <a:effectLst/>
                <a:uFillTx/>
                <a:latin typeface="+mn-lt"/>
              </a:rPr>
              <a:t>LHDT</a:t>
            </a:r>
            <a:r>
              <a:rPr lang="cy-GB" sz="1200" b="0" i="0" u="none" strike="noStrike" cap="none" baseline="0" dirty="0">
                <a:solidFill>
                  <a:srgbClr val="000000"/>
                </a:solidFill>
                <a:effectLst/>
                <a:uFillTx/>
                <a:latin typeface="+mn-lt"/>
              </a:rPr>
              <a:t> mor bwysig.</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Eleni, y nod yw addysgu ysgolion a lleoliadau, plant a phobl ifanc, rhieni a gofalwyr fel eu bod nhw'n dod i ddeall bod angen i bawb gymryd cyfrifoldeb er mwyn rhoi diwedd ar fwlio.</a:t>
            </a:r>
          </a:p>
          <a:p>
            <a:pPr marL="0" marR="0" lvl="0" indent="0" algn="l" defTabSz="914400" rtl="0" eaLnBrk="1" fontAlgn="auto" latinLnBrk="0" hangingPunct="1">
              <a:lnSpc>
                <a:spcPct val="100000"/>
              </a:lnSpc>
              <a:spcBef>
                <a:spcPct val="0"/>
              </a:spcBef>
              <a:spcAft>
                <a:spcPct val="0"/>
              </a:spcAft>
              <a:buClrTx/>
              <a:buSzTx/>
              <a:buFontTx/>
              <a:buNone/>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Fel arfer, mae bwlio'n cael ei ddiffinio fel ymddygiad sy'n cael ei ailadrodd gyda'r nod o </a:t>
            </a:r>
            <a:r>
              <a:rPr lang="cy-GB" sz="1200" b="0" i="0" u="none" strike="noStrike" cap="none" baseline="0" dirty="0" err="1">
                <a:solidFill>
                  <a:srgbClr val="000000"/>
                </a:solidFill>
                <a:effectLst/>
                <a:uFillTx/>
                <a:latin typeface="+mn-lt"/>
              </a:rPr>
              <a:t>frifo</a:t>
            </a:r>
            <a:r>
              <a:rPr lang="cy-GB" sz="1200" b="0" i="0" u="none" strike="noStrike" cap="none" baseline="0" dirty="0">
                <a:solidFill>
                  <a:srgbClr val="000000"/>
                </a:solidFill>
                <a:effectLst/>
                <a:uFillTx/>
                <a:latin typeface="+mn-lt"/>
              </a:rPr>
              <a:t> rhywun, naill ai'n emosiynol neu'n gorfforol.</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76664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mn-lt"/>
              </a:rPr>
              <a:t>Darllenwch y llyfr i'r plant ac wedyn gofynnwch y cwestiynau yma:</a:t>
            </a:r>
            <a:br>
              <a:rPr sz="1200" dirty="0">
                <a:latin typeface="+mn-lt"/>
              </a:rPr>
            </a:br>
            <a:r>
              <a:rPr lang="cy-GB" sz="1200" b="0" i="0" u="none" strike="noStrike" cap="none" baseline="0" dirty="0">
                <a:solidFill>
                  <a:srgbClr val="000000"/>
                </a:solidFill>
                <a:effectLst/>
                <a:uFillTx/>
                <a:latin typeface="+mn-lt"/>
              </a:rPr>
              <a:t>• Sut mae bechgyn a merched yn wahanol?</a:t>
            </a:r>
          </a:p>
          <a:p>
            <a:r>
              <a:rPr lang="cy-GB" sz="1200" b="0" i="0" u="none" strike="noStrike" cap="none" baseline="0" dirty="0">
                <a:solidFill>
                  <a:srgbClr val="000000"/>
                </a:solidFill>
                <a:effectLst/>
                <a:uFillTx/>
                <a:latin typeface="+mn-lt"/>
              </a:rPr>
              <a:t>• Ydych chi'n credu mai bachgen neu ferch yw </a:t>
            </a:r>
            <a:r>
              <a:rPr lang="cy-GB" sz="1200" b="0" i="0" u="none" strike="noStrike" cap="none" baseline="0" dirty="0" err="1">
                <a:solidFill>
                  <a:srgbClr val="000000"/>
                </a:solidFill>
                <a:effectLst/>
                <a:uFillTx/>
                <a:latin typeface="+mn-lt"/>
              </a:rPr>
              <a:t>Tiny</a:t>
            </a:r>
            <a:r>
              <a:rPr lang="cy-GB" sz="1200" b="0" i="0" u="none" strike="noStrike" cap="none" baseline="0" dirty="0">
                <a:solidFill>
                  <a:srgbClr val="000000"/>
                </a:solidFill>
                <a:effectLst/>
                <a:uFillTx/>
                <a:latin typeface="+mn-lt"/>
              </a:rPr>
              <a:t>?</a:t>
            </a:r>
          </a:p>
          <a:p>
            <a:r>
              <a:rPr lang="cy-GB" sz="1200" b="0" i="0" u="none" strike="noStrike" cap="none" baseline="0" dirty="0">
                <a:solidFill>
                  <a:srgbClr val="000000"/>
                </a:solidFill>
                <a:effectLst/>
                <a:uFillTx/>
                <a:latin typeface="+mn-lt"/>
              </a:rPr>
              <a:t>• Oes ots ai bachgen neu ferch yw </a:t>
            </a:r>
            <a:r>
              <a:rPr lang="cy-GB" sz="1200" b="0" i="0" u="none" strike="noStrike" cap="none" baseline="0" dirty="0" err="1">
                <a:solidFill>
                  <a:srgbClr val="000000"/>
                </a:solidFill>
                <a:effectLst/>
                <a:uFillTx/>
                <a:latin typeface="+mn-lt"/>
              </a:rPr>
              <a:t>Tiny</a:t>
            </a:r>
            <a:r>
              <a:rPr lang="cy-GB" sz="1200" b="0" i="0" u="none" strike="noStrike" cap="none" baseline="0" dirty="0">
                <a:solidFill>
                  <a:srgbClr val="000000"/>
                </a:solidFill>
                <a:effectLst/>
                <a:uFillTx/>
                <a:latin typeface="+mn-lt"/>
              </a:rPr>
              <a:t>?</a:t>
            </a:r>
          </a:p>
          <a:p>
            <a:r>
              <a:rPr lang="cy-GB" sz="1200" b="0" i="0" u="none" strike="noStrike" cap="none" baseline="0" dirty="0">
                <a:solidFill>
                  <a:srgbClr val="000000"/>
                </a:solidFill>
                <a:effectLst/>
                <a:uFillTx/>
                <a:latin typeface="+mn-lt"/>
              </a:rPr>
              <a:t>• Ydy hi'n iawn gadael i </a:t>
            </a:r>
            <a:r>
              <a:rPr lang="cy-GB" sz="1200" b="0" i="0" u="none" strike="noStrike" cap="none" baseline="0" dirty="0" err="1">
                <a:solidFill>
                  <a:srgbClr val="000000"/>
                </a:solidFill>
                <a:effectLst/>
                <a:uFillTx/>
                <a:latin typeface="+mn-lt"/>
              </a:rPr>
              <a:t>Tiny</a:t>
            </a:r>
            <a:r>
              <a:rPr lang="cy-GB" sz="1200" b="0" i="0" u="none" strike="noStrike" cap="none" baseline="0" dirty="0">
                <a:solidFill>
                  <a:srgbClr val="000000"/>
                </a:solidFill>
                <a:effectLst/>
                <a:uFillTx/>
                <a:latin typeface="+mn-lt"/>
              </a:rPr>
              <a:t> chwarae pêl-droed a gwisgo fel </a:t>
            </a:r>
            <a:r>
              <a:rPr lang="cy-GB" sz="1200" b="0" i="0" u="none" strike="noStrike" cap="none" baseline="0" dirty="0" err="1">
                <a:solidFill>
                  <a:srgbClr val="000000"/>
                </a:solidFill>
                <a:effectLst/>
                <a:uFillTx/>
                <a:latin typeface="+mn-lt"/>
              </a:rPr>
              <a:t>tylwythen</a:t>
            </a:r>
            <a:r>
              <a:rPr lang="cy-GB" sz="1200" b="0" i="0" u="none" strike="noStrike" cap="none" baseline="0" dirty="0">
                <a:solidFill>
                  <a:srgbClr val="000000"/>
                </a:solidFill>
                <a:effectLst/>
                <a:uFillTx/>
                <a:latin typeface="+mn-lt"/>
              </a:rPr>
              <a:t> deg?</a:t>
            </a:r>
          </a:p>
          <a:p>
            <a:r>
              <a:rPr lang="cy-GB" sz="1200" b="0" i="0" u="none" strike="noStrike" cap="none" baseline="0" dirty="0">
                <a:solidFill>
                  <a:srgbClr val="000000"/>
                </a:solidFill>
                <a:effectLst/>
                <a:uFillTx/>
                <a:latin typeface="+mn-lt"/>
              </a:rPr>
              <a:t>• Beth fyddech chi'n gofyn i </a:t>
            </a:r>
            <a:r>
              <a:rPr lang="cy-GB" sz="1200" b="0" i="0" u="none" strike="noStrike" cap="none" baseline="0" dirty="0" err="1">
                <a:solidFill>
                  <a:srgbClr val="000000"/>
                </a:solidFill>
                <a:effectLst/>
                <a:uFillTx/>
                <a:latin typeface="+mn-lt"/>
              </a:rPr>
              <a:t>Tiny</a:t>
            </a:r>
            <a:r>
              <a:rPr lang="cy-GB" sz="1200" b="0" i="0" u="none" strike="noStrike" cap="none" baseline="0" dirty="0">
                <a:solidFill>
                  <a:srgbClr val="000000"/>
                </a:solidFill>
                <a:effectLst/>
                <a:uFillTx/>
                <a:latin typeface="+mn-lt"/>
              </a:rPr>
              <a:t> tasech chi'n cwrdd â nhw?</a:t>
            </a:r>
          </a:p>
          <a:p>
            <a:r>
              <a:rPr lang="cy-GB" sz="1200" b="0" i="0" u="none" strike="noStrike" cap="none" baseline="0" dirty="0">
                <a:solidFill>
                  <a:srgbClr val="000000"/>
                </a:solidFill>
                <a:effectLst/>
                <a:uFillTx/>
                <a:latin typeface="+mn-lt"/>
              </a:rPr>
              <a:t>• Fyddech chi'n hoffi chwarae gyda </a:t>
            </a:r>
            <a:r>
              <a:rPr lang="cy-GB" sz="1200" b="0" i="0" u="none" strike="noStrike" cap="none" baseline="0" dirty="0" err="1">
                <a:solidFill>
                  <a:srgbClr val="000000"/>
                </a:solidFill>
                <a:effectLst/>
                <a:uFillTx/>
                <a:latin typeface="+mn-lt"/>
              </a:rPr>
              <a:t>Tiny</a:t>
            </a:r>
            <a:r>
              <a:rPr lang="cy-GB" sz="1200" b="0" i="0" u="none" strike="noStrike" cap="none" baseline="0" dirty="0">
                <a:solidFill>
                  <a:srgbClr val="000000"/>
                </a:solidFill>
                <a:effectLst/>
                <a:uFillTx/>
                <a:latin typeface="+mn-lt"/>
              </a:rPr>
              <a:t>?</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177889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Mae rhai pobl yn "fe", rhai pobl yn "hi", a rhai pobl yn "nhw". Mae rhagenwau yn ein helpu ni i siarad am rywun arall gyda pharch. Dydy hi ddim bob amser yn bosib dweud pwy ydy rhywun 'ar y tu mewn', drwy edrych arnyn nhw ar y 'tu allan'. Efallai y bydd rhywun yn teimlo fel bachgen yn eu calon, fel merch yn eu calon, neu fel y ddau, neu fel dim un o'r ddau. Dydy hi ddim yn gwneud dim gwahaniaeth i gyfeillgarwch a ydy plentyn yn fachgen neu'n ferch, neu'n </a:t>
            </a:r>
            <a:r>
              <a:rPr lang="cy-GB" sz="1200" b="0" i="0" u="none" strike="noStrike" cap="none" baseline="0" dirty="0" err="1">
                <a:solidFill>
                  <a:srgbClr val="000000"/>
                </a:solidFill>
                <a:effectLst/>
                <a:uFillTx/>
                <a:latin typeface="Calibri"/>
              </a:rPr>
              <a:t>anneuaidd</a:t>
            </a:r>
            <a:r>
              <a:rPr lang="cy-GB" sz="1200" b="0" i="0" u="none" strike="noStrike" cap="none" baseline="0" dirty="0">
                <a:solidFill>
                  <a:srgbClr val="000000"/>
                </a:solidFill>
                <a:effectLst/>
                <a:uFillTx/>
                <a:latin typeface="Calibri"/>
              </a:rPr>
              <a:t>. Y peth pwysig yw caredigrwydd.</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415730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Wrth i blant gael profiad o dybiaethau pobl am yr hyn y dylai bechgyn a merched ei hoffi a sut dylen nhw ymddwyn, mae'n gallu eu gwneud nhw'n amharod i gymryd rhan mewn pethau sy'n dechrau teimlo fel petai 'ddim yn addas iddyn nhw'. Mae hefyd yn gallu cyfyngu eu dealltwriaeth o'r hyn mae'n bosib iddyn nhw ei wneud neu ei gyflawni. Dylai pobl ifanc deimlo eu bod nhw'n gallu bod yn nhw eu hunain. Ddylai neb gael eu bwlio am fod yn wahanol.</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cy-GB" sz="1200" b="0" i="0" u="none" strike="noStrike" cap="none" baseline="0" dirty="0">
                <a:solidFill>
                  <a:srgbClr val="000000"/>
                </a:solidFill>
                <a:effectLst/>
                <a:uFillTx/>
                <a:latin typeface="+mn-lt"/>
              </a:rPr>
              <a:t>Agorwch drafodaeth gyda'r plant i drafod pam fod y datganiadau yma'n niweidiol. Heriwch ystrydebau rhywedd – mae'r sleid nesaf yn cynnwys enghreifftiau o bobl nad ydyn nhw'n cael eu dal yn ôl gan ystrydebau rhywedd.</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221164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mn-lt"/>
              </a:rPr>
              <a:t>Dylai pawb deimlo'n rhydd i fod yn nhw eu hunain ac i wneud pethau maen nhw'n eu mwynhau!</a:t>
            </a:r>
          </a:p>
          <a:p>
            <a:endParaRPr lang="en-US" sz="1200" dirty="0">
              <a:latin typeface="+mn-lt"/>
            </a:endParaRPr>
          </a:p>
          <a:p>
            <a:pPr marL="228600" indent="-228600">
              <a:buAutoNum type="arabicPeriod"/>
            </a:pPr>
            <a:r>
              <a:rPr lang="cy-GB" sz="1200" b="0" i="0" u="none" strike="noStrike" cap="none" baseline="0" dirty="0" err="1">
                <a:solidFill>
                  <a:srgbClr val="000000"/>
                </a:solidFill>
                <a:effectLst/>
                <a:uFillTx/>
                <a:latin typeface="+mn-lt"/>
              </a:rPr>
              <a:t>Rahul</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Mandal</a:t>
            </a:r>
            <a:r>
              <a:rPr lang="cy-GB" sz="1200" b="0" i="0" u="none" strike="noStrike" cap="none" baseline="0" dirty="0">
                <a:solidFill>
                  <a:srgbClr val="000000"/>
                </a:solidFill>
                <a:effectLst/>
                <a:uFillTx/>
                <a:latin typeface="+mn-lt"/>
              </a:rPr>
              <a:t> – Enillydd y </a:t>
            </a:r>
            <a:r>
              <a:rPr lang="cy-GB" sz="1200" b="0" i="0" u="none" strike="noStrike" cap="none" baseline="0" dirty="0" err="1">
                <a:solidFill>
                  <a:srgbClr val="000000"/>
                </a:solidFill>
                <a:effectLst/>
                <a:uFillTx/>
                <a:latin typeface="+mn-lt"/>
              </a:rPr>
              <a:t>Great</a:t>
            </a:r>
            <a:r>
              <a:rPr lang="cy-GB" sz="1200" b="0" i="0" u="none" strike="noStrike" cap="none" baseline="0" dirty="0">
                <a:solidFill>
                  <a:srgbClr val="000000"/>
                </a:solidFill>
                <a:effectLst/>
                <a:uFillTx/>
                <a:latin typeface="+mn-lt"/>
              </a:rPr>
              <a:t> British </a:t>
            </a:r>
            <a:r>
              <a:rPr lang="cy-GB" sz="1200" b="0" i="0" u="none" strike="noStrike" cap="none" baseline="0" dirty="0" err="1">
                <a:solidFill>
                  <a:srgbClr val="000000"/>
                </a:solidFill>
                <a:effectLst/>
                <a:uFillTx/>
                <a:latin typeface="+mn-lt"/>
              </a:rPr>
              <a:t>Bake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Off</a:t>
            </a:r>
            <a:r>
              <a:rPr lang="cy-GB" sz="1200" b="0" i="0" u="none" strike="noStrike" cap="none" baseline="0" dirty="0">
                <a:solidFill>
                  <a:srgbClr val="000000"/>
                </a:solidFill>
                <a:effectLst/>
                <a:uFillTx/>
                <a:latin typeface="+mn-lt"/>
              </a:rPr>
              <a:t> 2018</a:t>
            </a:r>
          </a:p>
          <a:p>
            <a:pPr marL="228600" indent="-228600">
              <a:buAutoNum type="arabicPeriod"/>
            </a:pPr>
            <a:r>
              <a:rPr lang="cy-GB" sz="1200" b="0" i="0" u="none" strike="noStrike" cap="none" baseline="0" dirty="0">
                <a:solidFill>
                  <a:srgbClr val="000000"/>
                </a:solidFill>
                <a:effectLst/>
                <a:uFillTx/>
                <a:latin typeface="+mn-lt"/>
              </a:rPr>
              <a:t>Jessica </a:t>
            </a:r>
            <a:r>
              <a:rPr lang="cy-GB" sz="1200" b="0" i="0" u="none" strike="noStrike" cap="none" baseline="0" dirty="0" err="1">
                <a:solidFill>
                  <a:srgbClr val="000000"/>
                </a:solidFill>
                <a:effectLst/>
                <a:uFillTx/>
                <a:latin typeface="+mn-lt"/>
              </a:rPr>
              <a:t>Ennis</a:t>
            </a:r>
            <a:r>
              <a:rPr lang="cy-GB" sz="1200" b="0" i="0" u="none" strike="noStrike" cap="none" baseline="0" dirty="0">
                <a:solidFill>
                  <a:srgbClr val="000000"/>
                </a:solidFill>
                <a:effectLst/>
                <a:uFillTx/>
                <a:latin typeface="+mn-lt"/>
              </a:rPr>
              <a:t>-Hill – enillydd medal aur yng Ngemau Olympaidd Llundain 2012</a:t>
            </a:r>
          </a:p>
          <a:p>
            <a:pPr marL="228600" indent="-228600">
              <a:buAutoNum type="arabicPeriod"/>
            </a:pPr>
            <a:r>
              <a:rPr lang="cy-GB" sz="1200" b="0" i="0" u="none" strike="noStrike" cap="none" baseline="0" dirty="0">
                <a:solidFill>
                  <a:srgbClr val="000000"/>
                </a:solidFill>
                <a:effectLst/>
                <a:uFillTx/>
                <a:latin typeface="+mn-lt"/>
              </a:rPr>
              <a:t>James Charles – colurwr</a:t>
            </a:r>
          </a:p>
          <a:p>
            <a:pPr marL="228600" indent="-228600">
              <a:buAutoNum type="arabicPeriod"/>
            </a:pPr>
            <a:r>
              <a:rPr lang="cy-GB" sz="1200" b="0" i="0" u="none" strike="noStrike" cap="none" baseline="0" dirty="0" err="1">
                <a:solidFill>
                  <a:srgbClr val="000000"/>
                </a:solidFill>
                <a:effectLst/>
                <a:uFillTx/>
                <a:latin typeface="+mn-lt"/>
              </a:rPr>
              <a:t>Nikita</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Parris</a:t>
            </a:r>
            <a:r>
              <a:rPr lang="cy-GB" sz="1200" b="0" i="0" u="none" strike="noStrike" cap="none" baseline="0" dirty="0">
                <a:solidFill>
                  <a:srgbClr val="000000"/>
                </a:solidFill>
                <a:effectLst/>
                <a:uFillTx/>
                <a:latin typeface="+mn-lt"/>
              </a:rPr>
              <a:t> – pêl-droedwraig yn nhîm Lloegr</a:t>
            </a:r>
          </a:p>
          <a:p>
            <a:pPr marL="228600" indent="-228600">
              <a:buAutoNum type="arabicPeriod"/>
            </a:pPr>
            <a:r>
              <a:rPr lang="cy-GB" sz="1200" b="0" i="0" u="none" strike="noStrike" cap="none" baseline="0" dirty="0">
                <a:solidFill>
                  <a:srgbClr val="000000"/>
                </a:solidFill>
                <a:effectLst/>
                <a:uFillTx/>
                <a:latin typeface="+mn-lt"/>
              </a:rPr>
              <a:t>Charlie Martin – </a:t>
            </a:r>
            <a:r>
              <a:rPr lang="cy-GB" sz="1200" b="0" i="0" u="none" strike="noStrike" cap="none" baseline="0" dirty="0" err="1">
                <a:solidFill>
                  <a:srgbClr val="000000"/>
                </a:solidFill>
                <a:effectLst/>
                <a:uFillTx/>
                <a:latin typeface="+mn-lt"/>
              </a:rPr>
              <a:t>gyrwraig</a:t>
            </a:r>
            <a:r>
              <a:rPr lang="cy-GB" sz="1200" b="0" i="0" u="none" strike="noStrike" cap="none" baseline="0" dirty="0">
                <a:solidFill>
                  <a:srgbClr val="000000"/>
                </a:solidFill>
                <a:effectLst/>
                <a:uFillTx/>
                <a:latin typeface="+mn-lt"/>
              </a:rPr>
              <a:t> ceir rasio</a:t>
            </a:r>
          </a:p>
          <a:p>
            <a:pPr marL="228600" indent="-228600">
              <a:buAutoNum type="arabicPeriod"/>
            </a:pPr>
            <a:r>
              <a:rPr lang="cy-GB" sz="1200" b="0" i="0" u="none" strike="noStrike" cap="none" baseline="0" dirty="0" err="1">
                <a:solidFill>
                  <a:srgbClr val="000000"/>
                </a:solidFill>
                <a:effectLst/>
                <a:uFillTx/>
                <a:latin typeface="+mn-lt"/>
              </a:rPr>
              <a:t>Layton</a:t>
            </a:r>
            <a:r>
              <a:rPr lang="cy-GB" sz="1200" b="0" i="0" u="none" strike="noStrike" cap="none" baseline="0" dirty="0">
                <a:solidFill>
                  <a:srgbClr val="000000"/>
                </a:solidFill>
                <a:effectLst/>
                <a:uFillTx/>
                <a:latin typeface="+mn-lt"/>
              </a:rPr>
              <a:t> Williams – dawnsiwr/actor</a:t>
            </a:r>
          </a:p>
          <a:p>
            <a:pPr marL="228600" indent="-228600">
              <a:buAutoNum type="arabicPeriod"/>
            </a:pPr>
            <a:r>
              <a:rPr lang="cy-GB" sz="1200" b="0" i="0" u="none" strike="noStrike" cap="none" baseline="0" dirty="0" err="1">
                <a:solidFill>
                  <a:srgbClr val="000000"/>
                </a:solidFill>
                <a:effectLst/>
                <a:uFillTx/>
                <a:latin typeface="+mn-lt"/>
              </a:rPr>
              <a:t>Patty</a:t>
            </a:r>
            <a:r>
              <a:rPr lang="cy-GB" sz="1200" b="0" i="0" u="none" strike="noStrike" cap="none" baseline="0" dirty="0">
                <a:solidFill>
                  <a:srgbClr val="000000"/>
                </a:solidFill>
                <a:effectLst/>
                <a:uFillTx/>
                <a:latin typeface="+mn-lt"/>
              </a:rPr>
              <a:t> Jenkins – cyfarwyddwr (cyfarwyddwr </a:t>
            </a:r>
            <a:r>
              <a:rPr lang="cy-GB" sz="1200" b="0" i="0" u="none" strike="noStrike" cap="none" baseline="0" dirty="0" err="1">
                <a:solidFill>
                  <a:srgbClr val="000000"/>
                </a:solidFill>
                <a:effectLst/>
                <a:uFillTx/>
                <a:latin typeface="+mn-lt"/>
              </a:rPr>
              <a:t>Wonder</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Woman</a:t>
            </a:r>
            <a:r>
              <a:rPr lang="cy-GB" sz="1200" b="0" i="0" u="none" strike="noStrike" cap="none" baseline="0" dirty="0">
                <a:solidFill>
                  <a:srgbClr val="000000"/>
                </a:solidFill>
                <a:effectLst/>
                <a:uFillTx/>
                <a:latin typeface="+mn-lt"/>
              </a:rPr>
              <a:t>)</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147142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Codi dwylo er mwyn dathlu gwahaniaethau – defnyddiwch wahanol hoffterau/diddordebau/profiadau fel pwyntiau cyfeirio. Gofynnwch i'r plant godi eu dwylo os ydyn nhw'n hoffi siocled, er enghraifft. Anogwch y plant i edrych o gwmpas yr ystafell a chydnabod nad pawb sy'n hoffi siocled. Wedyn gofynnwch gwestiynau eraill e.e. Gan bwy ohonoch chi mae ci? Gan bwy mae mochyn cwta? Pwy sydd ddim yn hoffi'r lliw oren? ac ati. </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Dywedwch wrth y plant fod pawb yn wahanol, a bod gwahanol yn beth da. Ddylai neb ddefnyddio'r gwahaniaethau yna er mwyn pryfocio, eithrio neu osgoi plentyn arall. Ydy'r ffaith bod gan rywun ddim mochyn cwta yn rheswm i'w pryfocio nhw? Nac ydy siŵr.</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997390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None/>
            </a:pPr>
            <a:r>
              <a:rPr lang="cy-GB" sz="1200" b="0" i="0" u="none" strike="noStrike" cap="none" baseline="0" dirty="0">
                <a:solidFill>
                  <a:srgbClr val="000000"/>
                </a:solidFill>
                <a:effectLst/>
                <a:uFillTx/>
                <a:latin typeface="+mn-lt"/>
              </a:rPr>
              <a:t>Ewch â'r plant drwy'r sleid yma ar sut gallan nhw fynd i'r afael â bwlio – cysylltwch hyn gyda'ch polisi ymddygiad a gwerthoedd yr ysgol. </a:t>
            </a:r>
          </a:p>
          <a:p>
            <a:pPr marL="0" indent="0">
              <a:buNone/>
            </a:pPr>
            <a:endParaRPr lang="en-US" sz="1200" u="sng" kern="1200" dirty="0">
              <a:solidFill>
                <a:schemeClr val="tx1"/>
              </a:solidFill>
              <a:effectLst/>
              <a:latin typeface="+mn-lt"/>
              <a:ea typeface="+mn-ea"/>
              <a:cs typeface="+mn-cs"/>
            </a:endParaRPr>
          </a:p>
          <a:p>
            <a:pPr marL="0" indent="0">
              <a:buNone/>
            </a:pPr>
            <a:r>
              <a:rPr lang="cy-GB" sz="1200" b="0" i="0" u="sng" strike="noStrike" cap="none" baseline="0" dirty="0">
                <a:solidFill>
                  <a:srgbClr val="000000"/>
                </a:solidFill>
                <a:effectLst/>
                <a:uFill>
                  <a:solidFill>
                    <a:srgbClr val="000000"/>
                  </a:solidFill>
                </a:uFill>
                <a:latin typeface="+mn-lt"/>
              </a:rPr>
              <a:t>Geiriau Caredig/Parchu</a:t>
            </a:r>
            <a:br>
              <a:rPr sz="1200" dirty="0">
                <a:latin typeface="+mn-lt"/>
              </a:rPr>
            </a:br>
            <a:r>
              <a:rPr lang="cy-GB" sz="1200" b="0" i="0" u="none" strike="noStrike" cap="none" baseline="0" dirty="0">
                <a:solidFill>
                  <a:srgbClr val="000000"/>
                </a:solidFill>
                <a:effectLst/>
                <a:uFillTx/>
                <a:latin typeface="+mn-lt"/>
              </a:rPr>
              <a:t>Cofiwch fod yn garedig wrth bobl eraill! Stopiwch ac arhoswch cyn dweud neu wneud rhywbeth a allai </a:t>
            </a:r>
            <a:r>
              <a:rPr lang="cy-GB" sz="1200" b="0" i="0" u="none" strike="noStrike" cap="none" baseline="0" dirty="0" err="1">
                <a:solidFill>
                  <a:srgbClr val="000000"/>
                </a:solidFill>
                <a:effectLst/>
                <a:uFillTx/>
                <a:latin typeface="+mn-lt"/>
              </a:rPr>
              <a:t>frifo</a:t>
            </a:r>
            <a:r>
              <a:rPr lang="cy-GB" sz="1200" b="0" i="0" u="none" strike="noStrike" cap="none" baseline="0" dirty="0">
                <a:solidFill>
                  <a:srgbClr val="000000"/>
                </a:solidFill>
                <a:effectLst/>
                <a:uFillTx/>
                <a:latin typeface="+mn-lt"/>
              </a:rPr>
              <a:t> rhywun. Os ydy rhywun yn wahanol i chi – dydy hynny ddim yn golygu eich bod chi'n well na nhw neu bod </a:t>
            </a:r>
            <a:r>
              <a:rPr lang="cy-GB" sz="1200" b="0" i="0" u="none" strike="noStrike" cap="none" baseline="0" dirty="0" err="1">
                <a:solidFill>
                  <a:srgbClr val="000000"/>
                </a:solidFill>
                <a:effectLst/>
                <a:uFillTx/>
                <a:latin typeface="+mn-lt"/>
              </a:rPr>
              <a:t>ganddoch</a:t>
            </a:r>
            <a:r>
              <a:rPr lang="cy-GB" sz="1200" b="0" i="0" u="none" strike="noStrike" cap="none" baseline="0" dirty="0">
                <a:solidFill>
                  <a:srgbClr val="000000"/>
                </a:solidFill>
                <a:effectLst/>
                <a:uFillTx/>
                <a:latin typeface="+mn-lt"/>
              </a:rPr>
              <a:t> chi hawl i wneud iddyn nhw deimlo'n wael. Cofiwch fod pawb yn wahanol. Ddim yn well nac yn waeth. Yn wahanol. Os ydych chi'n gwneud llanast o bethau, ymddiheurwch. Does dim rhaid i chi fod yn ffrindiau gyda phawb – ond fe ddylech chi ddangos parch bob amser. </a:t>
            </a:r>
            <a:br>
              <a:rPr sz="1200" dirty="0">
                <a:latin typeface="+mn-lt"/>
              </a:rPr>
            </a:br>
            <a:br>
              <a:rPr sz="1200" dirty="0">
                <a:latin typeface="+mn-lt"/>
              </a:rPr>
            </a:br>
            <a:r>
              <a:rPr lang="cy-GB" sz="1200" b="0" i="0" u="sng" strike="noStrike" cap="none" baseline="0" dirty="0">
                <a:solidFill>
                  <a:srgbClr val="000000"/>
                </a:solidFill>
                <a:effectLst/>
                <a:uFill>
                  <a:solidFill>
                    <a:srgbClr val="000000"/>
                  </a:solidFill>
                </a:uFill>
                <a:latin typeface="+mn-lt"/>
              </a:rPr>
              <a:t>Cefnogwch</a:t>
            </a:r>
            <a:br>
              <a:rPr sz="1200" dirty="0">
                <a:latin typeface="+mn-lt"/>
              </a:rPr>
            </a:br>
            <a:r>
              <a:rPr lang="cy-GB" sz="1200" b="0" i="0" u="none" strike="noStrike" cap="none" baseline="0" dirty="0">
                <a:solidFill>
                  <a:srgbClr val="000000"/>
                </a:solidFill>
                <a:effectLst/>
                <a:uFillTx/>
                <a:latin typeface="+mn-lt"/>
              </a:rPr>
              <a:t>Gwnewch hi'n glir nad ydych chi'n hoffi pan fydd pobl yn bwlio pobl eraill, a chofiwch gadw cefn rhywun sy'n cael amser caled. Dangoswch iddyn nhw eich bod chi'n poeni drwy geisio eu cynnwys. Eisteddwch gyda nhw amser cinio neu ar y bws, siaradwch gyda nhw yn yr ysgol, neu gwahoddwch nhw i wneud rhywbeth. Bydd treulio ychydig o amser gyda nhw yn eu helpu nhw i wybod nad ydyn nhw ar eu pen eu hunain. </a:t>
            </a:r>
            <a:br>
              <a:rPr sz="1200" dirty="0">
                <a:latin typeface="+mn-lt"/>
              </a:rPr>
            </a:br>
            <a:br>
              <a:rPr sz="1200" dirty="0">
                <a:latin typeface="+mn-lt"/>
              </a:rPr>
            </a:br>
            <a:r>
              <a:rPr lang="cy-GB" sz="1200" b="0" i="0" u="sng" strike="noStrike" cap="none" baseline="0" dirty="0">
                <a:solidFill>
                  <a:srgbClr val="000000"/>
                </a:solidFill>
                <a:effectLst/>
                <a:uFill>
                  <a:solidFill>
                    <a:srgbClr val="000000"/>
                  </a:solidFill>
                </a:uFill>
                <a:latin typeface="+mn-lt"/>
              </a:rPr>
              <a:t>Adroddwch</a:t>
            </a:r>
            <a:br>
              <a:rPr sz="1200" dirty="0">
                <a:latin typeface="+mn-lt"/>
              </a:rPr>
            </a:br>
            <a:r>
              <a:rPr lang="cy-GB" sz="1200" b="0" i="0" u="none" strike="noStrike" cap="none" baseline="0" dirty="0">
                <a:solidFill>
                  <a:srgbClr val="000000"/>
                </a:solidFill>
                <a:effectLst/>
                <a:uFillTx/>
                <a:latin typeface="+mn-lt"/>
              </a:rPr>
              <a:t>Y peth pwysicaf yw dweud wrth rywun. Peidiwch â chadw eich teimladau y tu mewn. Gallai peidio dweud dim byd ei gwneud hi'n waeth i bawb. Bydd y plentyn sy'n bwlio yn credu ei bod hi'n iawn trin pobl fel hynny. Mae dweud wrth rywun yn gallu eich helpu i deimlo'n llai unig. Gallan nhw helpu i roi diwedd ar y bwlio. Os ydych chi'n teimlo y gallwch chi, siaradwch gydag athro neu athrawes rydych chi'n ymddiried ynddyn nhw, neu eich rhieni, neu frawd neu chwaer. Os nad ydych chi eisiau gwneud hynny, cofiwch y gallwch chi gysylltu â </a:t>
            </a:r>
            <a:r>
              <a:rPr lang="cy-GB" sz="1200" b="0" i="0" u="none" strike="noStrike" cap="none" baseline="0" dirty="0" err="1">
                <a:solidFill>
                  <a:srgbClr val="000000"/>
                </a:solidFill>
                <a:effectLst/>
                <a:uFillTx/>
                <a:latin typeface="+mn-lt"/>
              </a:rPr>
              <a:t>Childline</a:t>
            </a:r>
            <a:r>
              <a:rPr lang="cy-GB" sz="1200" b="0" i="0" u="none" strike="noStrike" cap="none" baseline="0" dirty="0">
                <a:solidFill>
                  <a:srgbClr val="000000"/>
                </a:solidFill>
                <a:effectLst/>
                <a:uFillTx/>
                <a:latin typeface="+mn-lt"/>
              </a:rPr>
              <a:t> unrhyw bryd drwy ffonio 0800 11 11 neu drwy fynd i www.childline.org.uk. </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04464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363DFD-3E79-4B20-A593-3292914A8EC3}"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38225153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63DFD-3E79-4B20-A593-3292914A8EC3}"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076726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63DFD-3E79-4B20-A593-3292914A8EC3}"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549373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63DFD-3E79-4B20-A593-3292914A8EC3}"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0376658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363DFD-3E79-4B20-A593-3292914A8EC3}"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5514797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363DFD-3E79-4B20-A593-3292914A8EC3}"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38084240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363DFD-3E79-4B20-A593-3292914A8EC3}"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39449919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363DFD-3E79-4B20-A593-3292914A8EC3}"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14611843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63DFD-3E79-4B20-A593-3292914A8EC3}"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20461473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363DFD-3E79-4B20-A593-3292914A8EC3}"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5008947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363DFD-3E79-4B20-A593-3292914A8EC3}"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92052948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63DFD-3E79-4B20-A593-3292914A8EC3}" type="datetimeFigureOut">
              <a:rPr lang="en-GB" smtClean="0"/>
              <a:t>10/11/2022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FA513-CBB1-485E-A71E-6A02A4BC75E1}" type="slidenum">
              <a:rPr lang="en-GB" smtClean="0"/>
              <a:t>‹#›</a:t>
            </a:fld>
            <a:endParaRPr lang="en-GB"/>
          </a:p>
        </p:txBody>
      </p:sp>
    </p:spTree>
    <p:extLst>
      <p:ext uri="{BB962C8B-B14F-4D97-AF65-F5344CB8AC3E}">
        <p14:creationId xmlns:p14="http://schemas.microsoft.com/office/powerpoint/2010/main" val="2479288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520511"/>
            <a:ext cx="8566019" cy="5816977"/>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err="1">
                <a:solidFill>
                  <a:schemeClr val="bg1"/>
                </a:solidFill>
                <a:latin typeface="Arial" panose="020B0604020202020204" pitchFamily="34" charset="0"/>
                <a:cs typeface="Arial" panose="020B0604020202020204" pitchFamily="34" charset="0"/>
              </a:rPr>
              <a:t>Templad</a:t>
            </a:r>
            <a:r>
              <a:rPr lang="en-GB" sz="2700" b="1" dirty="0">
                <a:solidFill>
                  <a:schemeClr val="bg1"/>
                </a:solidFill>
                <a:latin typeface="Arial" panose="020B0604020202020204" pitchFamily="34" charset="0"/>
                <a:cs typeface="Arial" panose="020B0604020202020204" pitchFamily="34" charset="0"/>
              </a:rPr>
              <a:t> PowerPoint:</a:t>
            </a:r>
          </a:p>
          <a:p>
            <a:r>
              <a:rPr lang="en-GB" sz="2700" b="1" dirty="0" err="1">
                <a:solidFill>
                  <a:schemeClr val="bg1"/>
                </a:solidFill>
                <a:latin typeface="Arial" panose="020B0604020202020204" pitchFamily="34" charset="0"/>
                <a:cs typeface="Arial" panose="020B0604020202020204" pitchFamily="34" charset="0"/>
              </a:rPr>
              <a:t>Gwasanaeth</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gyfer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Wythnos</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Gwrthfwlio</a:t>
            </a:r>
            <a:endParaRPr lang="en-GB" sz="2700" b="1"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cy-GB" altLang="en-US" sz="16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altLang="en-US" sz="1600" dirty="0">
                <a:solidFill>
                  <a:schemeClr val="bg1"/>
                </a:solidFill>
                <a:latin typeface="Arial" panose="020B0604020202020204" pitchFamily="34" charset="0"/>
                <a:cs typeface="Arial" panose="020B0604020202020204" pitchFamily="34" charset="0"/>
              </a:rPr>
              <a:t>Dosbarth </a:t>
            </a:r>
            <a:r>
              <a:rPr lang="en-GB" altLang="en-US" sz="1600" dirty="0" err="1">
                <a:solidFill>
                  <a:schemeClr val="bg1"/>
                </a:solidFill>
                <a:latin typeface="Arial" panose="020B0604020202020204" pitchFamily="34" charset="0"/>
                <a:cs typeface="Arial" panose="020B0604020202020204" pitchFamily="34" charset="0"/>
              </a:rPr>
              <a:t>Derbyn</a:t>
            </a:r>
            <a:r>
              <a:rPr lang="en-GB" altLang="en-US" sz="1600" dirty="0">
                <a:solidFill>
                  <a:schemeClr val="bg1"/>
                </a:solidFill>
                <a:latin typeface="Arial" panose="020B0604020202020204" pitchFamily="34" charset="0"/>
                <a:cs typeface="Arial" panose="020B0604020202020204" pitchFamily="34" charset="0"/>
              </a:rPr>
              <a:t>/</a:t>
            </a:r>
            <a:r>
              <a:rPr lang="en-GB" altLang="en-US" sz="1600" dirty="0" err="1">
                <a:solidFill>
                  <a:schemeClr val="bg1"/>
                </a:solidFill>
                <a:latin typeface="Arial" panose="020B0604020202020204" pitchFamily="34" charset="0"/>
                <a:cs typeface="Arial" panose="020B0604020202020204" pitchFamily="34" charset="0"/>
              </a:rPr>
              <a:t>Cyfnod</a:t>
            </a:r>
            <a:r>
              <a:rPr lang="en-GB" altLang="en-US" sz="1600" dirty="0">
                <a:solidFill>
                  <a:schemeClr val="bg1"/>
                </a:solidFill>
                <a:latin typeface="Arial" panose="020B0604020202020204" pitchFamily="34" charset="0"/>
                <a:cs typeface="Arial" panose="020B0604020202020204" pitchFamily="34" charset="0"/>
              </a:rPr>
              <a:t> </a:t>
            </a:r>
            <a:r>
              <a:rPr lang="en-GB" altLang="en-US" sz="1600" dirty="0" err="1">
                <a:solidFill>
                  <a:schemeClr val="bg1"/>
                </a:solidFill>
                <a:latin typeface="Arial" panose="020B0604020202020204" pitchFamily="34" charset="0"/>
                <a:cs typeface="Arial" panose="020B0604020202020204" pitchFamily="34" charset="0"/>
              </a:rPr>
              <a:t>Allweddol</a:t>
            </a:r>
            <a:r>
              <a:rPr lang="en-GB" altLang="en-US" sz="1600" dirty="0">
                <a:solidFill>
                  <a:schemeClr val="bg1"/>
                </a:solidFill>
                <a:latin typeface="Arial" panose="020B0604020202020204" pitchFamily="34" charset="0"/>
                <a:cs typeface="Arial" panose="020B0604020202020204" pitchFamily="34" charset="0"/>
              </a:rPr>
              <a:t> 1</a:t>
            </a:r>
          </a:p>
          <a:p>
            <a:endParaRPr lang="en-US" sz="15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anwybyddus</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gorau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diwgydd</a:t>
            </a:r>
            <a:r>
              <a:rPr lang="en-GB" sz="1200" dirty="0">
                <a:solidFill>
                  <a:schemeClr val="bg1"/>
                </a:solidFill>
                <a:latin typeface="Arial" panose="020B0604020202020204" pitchFamily="34" charset="0"/>
                <a:cs typeface="Arial" panose="020B0604020202020204" pitchFamily="34" charset="0"/>
              </a:rPr>
              <a:t> pan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gwersi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addasu</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anghenion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unigryw</a:t>
            </a:r>
            <a:r>
              <a:rPr lang="en-GB" sz="1200" dirty="0">
                <a:solidFill>
                  <a:schemeClr val="bg1"/>
                </a:solidFill>
                <a:latin typeface="Arial" panose="020B0604020202020204" pitchFamily="34" charset="0"/>
                <a:cs typeface="Arial" panose="020B0604020202020204" pitchFamily="34" charset="0"/>
              </a:rPr>
              <a:t> y plant neu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ifanc</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un </a:t>
            </a:r>
            <a:r>
              <a:rPr lang="en-GB" sz="1200" dirty="0" err="1">
                <a:solidFill>
                  <a:schemeClr val="bg1"/>
                </a:solidFill>
                <a:latin typeface="Arial" panose="020B0604020202020204" pitchFamily="34" charset="0"/>
                <a:cs typeface="Arial" panose="020B0604020202020204" pitchFamily="34" charset="0"/>
              </a:rPr>
              <a:t>dosbarth</a:t>
            </a:r>
            <a:r>
              <a:rPr lang="en-GB" sz="1200" dirty="0">
                <a:solidFill>
                  <a:schemeClr val="bg1"/>
                </a:solidFill>
                <a:latin typeface="Arial" panose="020B0604020202020204" pitchFamily="34" charset="0"/>
                <a:cs typeface="Arial" panose="020B0604020202020204" pitchFamily="34" charset="0"/>
              </a:rPr>
              <a:t>. Dyna </a:t>
            </a:r>
            <a:r>
              <a:rPr lang="en-GB" sz="1200" dirty="0" err="1">
                <a:solidFill>
                  <a:schemeClr val="bg1"/>
                </a:solidFill>
                <a:latin typeface="Arial" panose="020B0604020202020204" pitchFamily="34" charset="0"/>
                <a:cs typeface="Arial" panose="020B0604020202020204" pitchFamily="34" charset="0"/>
              </a:rPr>
              <a:t>pham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PowerPoint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gallwch</a:t>
            </a:r>
            <a:r>
              <a:rPr lang="en-GB" sz="1200" dirty="0">
                <a:solidFill>
                  <a:schemeClr val="bg1"/>
                </a:solidFill>
                <a:latin typeface="Arial" panose="020B0604020202020204" pitchFamily="34" charset="0"/>
                <a:cs typeface="Arial" panose="020B0604020202020204" pitchFamily="34" charset="0"/>
              </a:rPr>
              <a:t> chi </a:t>
            </a:r>
            <a:r>
              <a:rPr lang="en-GB" sz="1200" dirty="0" err="1">
                <a:solidFill>
                  <a:schemeClr val="bg1"/>
                </a:solidFill>
                <a:latin typeface="Arial" panose="020B0604020202020204" pitchFamily="34" charset="0"/>
                <a:cs typeface="Arial" panose="020B0604020202020204" pitchFamily="34" charset="0"/>
              </a:rPr>
              <a:t>olygu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addasu’r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siwtio’ch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lleoliad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addysgu</a:t>
            </a:r>
            <a:r>
              <a:rPr lang="en-GB" sz="1200" dirty="0">
                <a:solidFill>
                  <a:schemeClr val="bg1"/>
                </a:solidFill>
                <a:latin typeface="Arial" panose="020B0604020202020204" pitchFamily="34" charset="0"/>
                <a:cs typeface="Arial" panose="020B0604020202020204" pitchFamily="34" charset="0"/>
              </a:rPr>
              <a:t> neu i </a:t>
            </a:r>
            <a:r>
              <a:rPr lang="en-GB" sz="1200" dirty="0" err="1">
                <a:solidFill>
                  <a:schemeClr val="bg1"/>
                </a:solidFill>
                <a:latin typeface="Arial" panose="020B0604020202020204" pitchFamily="34" charset="0"/>
                <a:cs typeface="Arial" panose="020B0604020202020204" pitchFamily="34" charset="0"/>
              </a:rPr>
              <a:t>adio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ysgol</a:t>
            </a:r>
            <a:r>
              <a:rPr lang="en-GB" sz="1200" dirty="0">
                <a:solidFill>
                  <a:schemeClr val="bg1"/>
                </a:solidFill>
                <a:latin typeface="Arial" panose="020B0604020202020204" pitchFamily="34" charset="0"/>
                <a:cs typeface="Arial" panose="020B0604020202020204" pitchFamily="34" charset="0"/>
              </a:rPr>
              <a:t> neu </a:t>
            </a:r>
            <a:r>
              <a:rPr lang="en-GB" sz="1200" dirty="0" err="1">
                <a:solidFill>
                  <a:schemeClr val="bg1"/>
                </a:solidFill>
                <a:latin typeface="Arial" panose="020B0604020202020204" pitchFamily="34" charset="0"/>
                <a:cs typeface="Arial" panose="020B0604020202020204" pitchFamily="34" charset="0"/>
              </a:rPr>
              <a:t>coleg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cefnidr</a:t>
            </a:r>
            <a:r>
              <a:rPr lang="en-GB" sz="1200" dirty="0">
                <a:solidFill>
                  <a:schemeClr val="bg1"/>
                </a:solidFill>
                <a:latin typeface="Arial" panose="020B0604020202020204" pitchFamily="34" charset="0"/>
                <a:cs typeface="Arial" panose="020B0604020202020204" pitchFamily="34" charset="0"/>
              </a:rPr>
              <a:t>. </a:t>
            </a:r>
          </a:p>
          <a:p>
            <a:endParaRPr lang="en-US" sz="1500"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Stonewall</a:t>
            </a:r>
            <a:endParaRPr lang="en-US" sz="1200" b="1"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Mae’r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adnodd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gynhyrchu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leoli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ac </a:t>
            </a:r>
            <a:r>
              <a:rPr lang="en-GB" sz="1200" dirty="0" err="1">
                <a:solidFill>
                  <a:schemeClr val="bg1"/>
                </a:solidFill>
                <a:latin typeface="Arial" panose="020B0604020202020204" pitchFamily="34" charset="0"/>
                <a:cs typeface="Arial" panose="020B0604020202020204" pitchFamily="34" charset="0"/>
              </a:rPr>
              <a:t>sy’n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ecwiti</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potensial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a:t>
            </a:r>
            <a:r>
              <a:rPr lang="en-GB" sz="1200" dirty="0">
                <a:solidFill>
                  <a:schemeClr val="bg1"/>
                </a:solidFill>
                <a:latin typeface="Arial" panose="020B0604020202020204" pitchFamily="34" charset="0"/>
                <a:cs typeface="Arial" panose="020B0604020202020204" pitchFamily="34" charset="0"/>
              </a:rPr>
              <a:t> person </a:t>
            </a:r>
            <a:r>
              <a:rPr lang="en-GB" sz="1200" dirty="0" err="1">
                <a:solidFill>
                  <a:schemeClr val="bg1"/>
                </a:solidFill>
                <a:latin typeface="Arial" panose="020B0604020202020204" pitchFamily="34" charset="0"/>
                <a:cs typeface="Arial" panose="020B0604020202020204" pitchFamily="34" charset="0"/>
              </a:rPr>
              <a:t>lesbiaidd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hoyw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deurhywiol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cwîar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cwestiynu</a:t>
            </a:r>
            <a:r>
              <a:rPr lang="en-GB" sz="1200" dirty="0">
                <a:solidFill>
                  <a:schemeClr val="bg1"/>
                </a:solidFill>
                <a:latin typeface="Arial" panose="020B0604020202020204" pitchFamily="34" charset="0"/>
                <a:cs typeface="Arial" panose="020B0604020202020204" pitchFamily="34" charset="0"/>
              </a:rPr>
              <a:t> ac ace (LHDT+).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dychmygwn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all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mhobman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llawn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Cawsom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Llundain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1989,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awr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wlad</a:t>
            </a:r>
            <a:r>
              <a:rPr lang="en-GB" sz="1200" dirty="0">
                <a:solidFill>
                  <a:schemeClr val="bg1"/>
                </a:solidFill>
                <a:latin typeface="Arial" panose="020B0604020202020204" pitchFamily="34" charset="0"/>
                <a:cs typeface="Arial" panose="020B0604020202020204" pitchFamily="34" charset="0"/>
              </a:rPr>
              <a:t> y DU a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partneriaethau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draws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tair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degawd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diwethaf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trawsffurfiedig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helpu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ennill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hawliau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hafal</a:t>
            </a:r>
            <a:r>
              <a:rPr lang="en-GB" sz="1200" dirty="0">
                <a:solidFill>
                  <a:schemeClr val="bg1"/>
                </a:solidFill>
                <a:latin typeface="Arial" panose="020B0604020202020204" pitchFamily="34" charset="0"/>
                <a:cs typeface="Arial" panose="020B0604020202020204" pitchFamily="34" charset="0"/>
              </a:rPr>
              <a:t> o ran </a:t>
            </a:r>
            <a:r>
              <a:rPr lang="en-GB" sz="1200" dirty="0" err="1">
                <a:solidFill>
                  <a:schemeClr val="bg1"/>
                </a:solidFill>
                <a:latin typeface="Arial" panose="020B0604020202020204" pitchFamily="34" charset="0"/>
                <a:cs typeface="Arial" panose="020B0604020202020204" pitchFamily="34" charset="0"/>
              </a:rPr>
              <a:t>priodas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cael</a:t>
            </a:r>
            <a:r>
              <a:rPr lang="en-GB" sz="1200" dirty="0">
                <a:solidFill>
                  <a:schemeClr val="bg1"/>
                </a:solidFill>
                <a:latin typeface="Arial" panose="020B0604020202020204" pitchFamily="34" charset="0"/>
                <a:cs typeface="Arial" panose="020B0604020202020204" pitchFamily="34" charset="0"/>
              </a:rPr>
              <a:t> plant, ac </a:t>
            </a:r>
            <a:r>
              <a:rPr lang="en-GB" sz="1200" dirty="0" err="1">
                <a:solidFill>
                  <a:schemeClr val="bg1"/>
                </a:solidFill>
                <a:latin typeface="Arial" panose="020B0604020202020204" pitchFamily="34" charset="0"/>
                <a:cs typeface="Arial" panose="020B0604020202020204" pitchFamily="34" charset="0"/>
              </a:rPr>
              <a:t>addysg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cynwysiedig</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ymgyrchoedd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positif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rhaglenni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cynaliadwy</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grymusrwydd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gallu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ffynnu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trwy</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gydol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clywed</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bod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gwaith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seilio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tystiolaeth</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arbenigedd</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Stonewall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falch</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ddarparu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wybodaeth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cefnogaeth</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cynwysedd</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tuag</a:t>
            </a:r>
            <a:r>
              <a:rPr lang="en-GB" sz="1200" dirty="0">
                <a:solidFill>
                  <a:schemeClr val="bg1"/>
                </a:solidFill>
                <a:latin typeface="Arial" panose="020B0604020202020204" pitchFamily="34" charset="0"/>
                <a:cs typeface="Arial" panose="020B0604020202020204" pitchFamily="34" charset="0"/>
              </a:rPr>
              <a:t>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gyd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fyw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gyfystirio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bwriadu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cymryd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unrhyw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pwnc</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Rhif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Gofrestredig</a:t>
            </a:r>
            <a:r>
              <a:rPr lang="en-GB" sz="1200" dirty="0">
                <a:solidFill>
                  <a:schemeClr val="bg1"/>
                </a:solidFill>
                <a:latin typeface="Arial" panose="020B0604020202020204" pitchFamily="34" charset="0"/>
                <a:cs typeface="Arial" panose="020B0604020202020204" pitchFamily="34" charset="0"/>
              </a:rPr>
              <a:t> 1101255 (</a:t>
            </a:r>
            <a:r>
              <a:rPr lang="en-GB" sz="1200" dirty="0" err="1">
                <a:solidFill>
                  <a:schemeClr val="bg1"/>
                </a:solidFill>
                <a:latin typeface="Arial" panose="020B0604020202020204" pitchFamily="34" charset="0"/>
                <a:cs typeface="Arial" panose="020B0604020202020204" pitchFamily="34" charset="0"/>
              </a:rPr>
              <a:t>Lloegr</a:t>
            </a:r>
            <a:r>
              <a:rPr lang="en-GB" sz="1200" dirty="0">
                <a:solidFill>
                  <a:schemeClr val="bg1"/>
                </a:solidFill>
                <a:latin typeface="Arial" panose="020B0604020202020204" pitchFamily="34" charset="0"/>
                <a:cs typeface="Arial" panose="020B0604020202020204" pitchFamily="34" charset="0"/>
              </a:rPr>
              <a:t> a Cymru) a SC039681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Alban)</a:t>
            </a:r>
          </a:p>
        </p:txBody>
      </p:sp>
    </p:spTree>
    <p:extLst>
      <p:ext uri="{BB962C8B-B14F-4D97-AF65-F5344CB8AC3E}">
        <p14:creationId xmlns:p14="http://schemas.microsoft.com/office/powerpoint/2010/main" val="203295153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rt 1"/>
          <p:cNvSpPr/>
          <p:nvPr/>
        </p:nvSpPr>
        <p:spPr>
          <a:xfrm>
            <a:off x="2119708" y="1440604"/>
            <a:ext cx="3793066" cy="3728420"/>
          </a:xfrm>
          <a:prstGeom prst="heart">
            <a:avLst/>
          </a:prstGeom>
          <a:blipFill dpi="0" rotWithShape="1">
            <a:blip r:embed="rId3">
              <a:alphaModFix amt="7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10590" y="781568"/>
            <a:ext cx="5209024" cy="518678"/>
          </a:xfrm>
          <a:prstGeom prst="rect">
            <a:avLst/>
          </a:prstGeom>
          <a:noFill/>
        </p:spPr>
        <p:txBody>
          <a:bodyPr wrap="none" rtlCol="0">
            <a:spAutoFit/>
          </a:bodyPr>
          <a:lstStyle/>
          <a:p>
            <a:r>
              <a:rPr lang="cy-GB" sz="2800" b="0" i="0" u="none" strike="noStrike" cap="none" baseline="0">
                <a:solidFill>
                  <a:srgbClr val="C00000"/>
                </a:solidFill>
                <a:effectLst/>
                <a:uFillTx/>
                <a:latin typeface="Arial"/>
              </a:rPr>
              <a:t>Carwch eich gwahaniaethau chi</a:t>
            </a:r>
          </a:p>
        </p:txBody>
      </p:sp>
      <p:sp>
        <p:nvSpPr>
          <p:cNvPr id="11" name="TextBox 10"/>
          <p:cNvSpPr txBox="1"/>
          <p:nvPr/>
        </p:nvSpPr>
        <p:spPr>
          <a:xfrm>
            <a:off x="3684584" y="5275610"/>
            <a:ext cx="5327734" cy="518678"/>
          </a:xfrm>
          <a:prstGeom prst="rect">
            <a:avLst/>
          </a:prstGeom>
          <a:noFill/>
        </p:spPr>
        <p:txBody>
          <a:bodyPr wrap="none" rtlCol="0">
            <a:spAutoFit/>
          </a:bodyPr>
          <a:lstStyle/>
          <a:p>
            <a:r>
              <a:rPr lang="cy-GB" sz="2800" b="0" i="0" u="none" strike="noStrike" cap="none" baseline="0" dirty="0">
                <a:solidFill>
                  <a:srgbClr val="C00000"/>
                </a:solidFill>
                <a:effectLst/>
                <a:uFillTx/>
                <a:latin typeface="Arial"/>
              </a:rPr>
              <a:t>Carwch wahaniaethau pobl eraill</a:t>
            </a:r>
          </a:p>
        </p:txBody>
      </p:sp>
    </p:spTree>
    <p:extLst>
      <p:ext uri="{BB962C8B-B14F-4D97-AF65-F5344CB8AC3E}">
        <p14:creationId xmlns:p14="http://schemas.microsoft.com/office/powerpoint/2010/main" val="5256051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355272" y="2364925"/>
            <a:ext cx="6382172" cy="1102191"/>
          </a:xfrm>
          <a:prstGeom prst="rect">
            <a:avLst/>
          </a:prstGeom>
          <a:noFill/>
        </p:spPr>
        <p:txBody>
          <a:bodyPr wrap="square" rtlCol="0">
            <a:spAutoFit/>
          </a:bodyPr>
          <a:lstStyle/>
          <a:p>
            <a:pPr>
              <a:lnSpc>
                <a:spcPts val="3225"/>
              </a:lnSpc>
            </a:pPr>
            <a:r>
              <a:rPr lang="cy-GB" sz="3000" b="0" i="0" u="none" strike="noStrike" cap="none" baseline="0" dirty="0">
                <a:effectLst/>
                <a:uFillTx/>
                <a:latin typeface="Arial"/>
              </a:rPr>
              <a:t>Mae newid yn dechrau gyda ni</a:t>
            </a:r>
          </a:p>
          <a:p>
            <a:pPr>
              <a:lnSpc>
                <a:spcPts val="1275"/>
              </a:lnSpc>
            </a:pPr>
            <a:endParaRPr lang="en-US" dirty="0">
              <a:latin typeface="Arial"/>
              <a:cs typeface="Arial"/>
            </a:endParaRPr>
          </a:p>
          <a:p>
            <a:pPr>
              <a:lnSpc>
                <a:spcPts val="1725"/>
              </a:lnSpc>
            </a:pPr>
            <a:endParaRPr lang="en-US" dirty="0">
              <a:latin typeface="Arial"/>
              <a:cs typeface="Arial"/>
            </a:endParaRPr>
          </a:p>
          <a:p>
            <a:pPr>
              <a:lnSpc>
                <a:spcPts val="1725"/>
              </a:lnSpc>
            </a:pPr>
            <a:r>
              <a:rPr lang="cy-GB" sz="1800" b="0" i="0" u="none" strike="noStrike" cap="none" baseline="0" dirty="0">
                <a:effectLst/>
                <a:uFillTx/>
                <a:latin typeface="Arial"/>
              </a:rPr>
              <a:t>Gwasanaeth ar gyfer Wythnos Gwrthfwlio</a:t>
            </a:r>
          </a:p>
        </p:txBody>
      </p:sp>
    </p:spTree>
    <p:extLst>
      <p:ext uri="{BB962C8B-B14F-4D97-AF65-F5344CB8AC3E}">
        <p14:creationId xmlns:p14="http://schemas.microsoft.com/office/powerpoint/2010/main" val="29830187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s://www.anti-bullyingalliance.org.uk/sites/default/files/field/attachment/ABW_UK_LOGO_PURPLE_NO_BACKGROUND_RGB.png">
            <a:extLst>
              <a:ext uri="{FF2B5EF4-FFF2-40B4-BE49-F238E27FC236}">
                <a16:creationId xmlns:a16="http://schemas.microsoft.com/office/drawing/2014/main" id="{EE98F272-F5E3-4814-BBC6-9304806ABCBC}"/>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3604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re you a boy or are you a girl by sarah savage">
            <a:extLst>
              <a:ext uri="{FF2B5EF4-FFF2-40B4-BE49-F238E27FC236}">
                <a16:creationId xmlns:a16="http://schemas.microsoft.com/office/drawing/2014/main" id="{F5915CC1-8309-4108-80C8-9C33D44D8D1A}"/>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688167" y="3014520"/>
            <a:ext cx="3819874" cy="2970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AFE08C3-6D03-481C-B5B9-ED419E84D409}"/>
              </a:ext>
            </a:extLst>
          </p:cNvPr>
          <p:cNvSpPr txBox="1"/>
          <p:nvPr/>
        </p:nvSpPr>
        <p:spPr>
          <a:xfrm>
            <a:off x="266698" y="681399"/>
            <a:ext cx="8671474" cy="1800119"/>
          </a:xfrm>
          <a:prstGeom prst="rect">
            <a:avLst/>
          </a:prstGeom>
          <a:noFill/>
        </p:spPr>
        <p:txBody>
          <a:bodyPr wrap="square" rtlCol="0">
            <a:spAutoFit/>
          </a:bodyPr>
          <a:lstStyle/>
          <a:p>
            <a:r>
              <a:rPr lang="cy-GB" sz="2800" b="1" i="0" u="none" strike="noStrike" cap="none" baseline="0">
                <a:solidFill>
                  <a:srgbClr val="CD0920"/>
                </a:solidFill>
                <a:effectLst/>
                <a:uFillTx/>
                <a:latin typeface="Arial"/>
              </a:rPr>
              <a:t>Amser stori!</a:t>
            </a:r>
          </a:p>
          <a:p>
            <a:endParaRPr lang="en-US" sz="2800" b="1">
              <a:solidFill>
                <a:srgbClr val="CD0920"/>
              </a:solidFill>
              <a:latin typeface="Arial"/>
              <a:cs typeface="Arial"/>
            </a:endParaRPr>
          </a:p>
          <a:p>
            <a:r>
              <a:rPr lang="cy-GB" sz="2800" b="1" i="0" u="none" strike="noStrike" cap="none" baseline="0">
                <a:solidFill>
                  <a:srgbClr val="808080"/>
                </a:solidFill>
                <a:effectLst/>
                <a:uFillTx/>
                <a:latin typeface="Arial"/>
              </a:rPr>
              <a:t>Are You a Boy or Are You a Girl? </a:t>
            </a:r>
          </a:p>
          <a:p>
            <a:r>
              <a:rPr lang="cy-GB" sz="2800" b="1" i="0" u="none" strike="noStrike" cap="none" baseline="0">
                <a:solidFill>
                  <a:srgbClr val="808080"/>
                </a:solidFill>
                <a:effectLst/>
                <a:uFillTx/>
                <a:latin typeface="Arial"/>
              </a:rPr>
              <a:t>gan Sarah Savage a Fox Fisher</a:t>
            </a:r>
          </a:p>
        </p:txBody>
      </p:sp>
    </p:spTree>
    <p:extLst>
      <p:ext uri="{BB962C8B-B14F-4D97-AF65-F5344CB8AC3E}">
        <p14:creationId xmlns:p14="http://schemas.microsoft.com/office/powerpoint/2010/main" val="23663900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azernews.az/media/pictures/lazy-parents-create-happier-children.jpg">
            <a:extLst>
              <a:ext uri="{FF2B5EF4-FFF2-40B4-BE49-F238E27FC236}">
                <a16:creationId xmlns:a16="http://schemas.microsoft.com/office/drawing/2014/main" id="{51F2DDC1-70CF-4710-A7DC-A2D2BE098335}"/>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1836607" y="1673265"/>
            <a:ext cx="4674152" cy="31185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A77858A-1DB0-4F47-BFE8-81E26C6F6278}"/>
              </a:ext>
            </a:extLst>
          </p:cNvPr>
          <p:cNvSpPr/>
          <p:nvPr/>
        </p:nvSpPr>
        <p:spPr>
          <a:xfrm>
            <a:off x="1836607" y="4870669"/>
            <a:ext cx="4439484" cy="457657"/>
          </a:xfrm>
          <a:prstGeom prst="rect">
            <a:avLst/>
          </a:prstGeom>
        </p:spPr>
        <p:txBody>
          <a:bodyPr wrap="none">
            <a:spAutoFit/>
          </a:bodyPr>
          <a:lstStyle/>
          <a:p>
            <a:r>
              <a:rPr lang="cy-GB" sz="2400" b="0" i="0" u="none" strike="noStrike" cap="none" baseline="0" dirty="0">
                <a:solidFill>
                  <a:srgbClr val="000000"/>
                </a:solidFill>
                <a:effectLst/>
                <a:uFillTx/>
                <a:latin typeface="Arial"/>
              </a:rPr>
              <a:t>Y peth pwysig yw caredigrwydd</a:t>
            </a:r>
            <a:r>
              <a:rPr lang="cy-GB" sz="2100" b="0" i="0" u="none" strike="noStrike" cap="none" baseline="0" dirty="0">
                <a:solidFill>
                  <a:srgbClr val="000000"/>
                </a:solidFill>
                <a:effectLst/>
                <a:uFillTx/>
                <a:latin typeface="Arial"/>
              </a:rPr>
              <a:t>.</a:t>
            </a:r>
          </a:p>
        </p:txBody>
      </p:sp>
    </p:spTree>
    <p:extLst>
      <p:ext uri="{BB962C8B-B14F-4D97-AF65-F5344CB8AC3E}">
        <p14:creationId xmlns:p14="http://schemas.microsoft.com/office/powerpoint/2010/main" val="8289973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97D00F-02E2-47E3-9386-E7315299C38D}"/>
              </a:ext>
            </a:extLst>
          </p:cNvPr>
          <p:cNvSpPr txBox="1"/>
          <p:nvPr/>
        </p:nvSpPr>
        <p:spPr>
          <a:xfrm>
            <a:off x="266698" y="826498"/>
            <a:ext cx="7213753" cy="1800119"/>
          </a:xfrm>
          <a:prstGeom prst="rect">
            <a:avLst/>
          </a:prstGeom>
          <a:noFill/>
        </p:spPr>
        <p:txBody>
          <a:bodyPr wrap="square" rtlCol="0">
            <a:spAutoFit/>
          </a:bodyPr>
          <a:lstStyle/>
          <a:p>
            <a:r>
              <a:rPr lang="cy-GB" sz="2800" b="1" i="0" u="none" strike="noStrike" cap="none" baseline="0">
                <a:solidFill>
                  <a:srgbClr val="CD0920"/>
                </a:solidFill>
                <a:effectLst/>
                <a:uFillTx/>
                <a:latin typeface="Arial"/>
              </a:rPr>
              <a:t>Heriwch fwlio homoffobaidd, deuffobaidd a thrawsffobaidd!</a:t>
            </a:r>
          </a:p>
          <a:p>
            <a:endParaRPr lang="en-US" sz="2800" b="1">
              <a:solidFill>
                <a:srgbClr val="CD0920"/>
              </a:solidFill>
              <a:latin typeface="Arial"/>
              <a:cs typeface="Arial"/>
            </a:endParaRPr>
          </a:p>
          <a:p>
            <a:r>
              <a:rPr lang="cy-GB" sz="2800" b="1" i="0" u="none" strike="noStrike" cap="none" baseline="0">
                <a:solidFill>
                  <a:srgbClr val="808080"/>
                </a:solidFill>
                <a:effectLst/>
                <a:uFillTx/>
                <a:latin typeface="Arial"/>
              </a:rPr>
              <a:t>Beth sy'n bod ar ddweud pethau fel hyn?</a:t>
            </a:r>
          </a:p>
        </p:txBody>
      </p:sp>
      <p:sp>
        <p:nvSpPr>
          <p:cNvPr id="8" name="TextBox 7">
            <a:extLst>
              <a:ext uri="{FF2B5EF4-FFF2-40B4-BE49-F238E27FC236}">
                <a16:creationId xmlns:a16="http://schemas.microsoft.com/office/drawing/2014/main" id="{EECC136B-3DD6-41E7-ACBD-D8F173576BDA}"/>
              </a:ext>
            </a:extLst>
          </p:cNvPr>
          <p:cNvSpPr txBox="1"/>
          <p:nvPr/>
        </p:nvSpPr>
        <p:spPr>
          <a:xfrm>
            <a:off x="793138" y="3091134"/>
            <a:ext cx="7080862" cy="402931"/>
          </a:xfrm>
          <a:prstGeom prst="rect">
            <a:avLst/>
          </a:prstGeom>
          <a:noFill/>
        </p:spPr>
        <p:txBody>
          <a:bodyPr wrap="square" rtlCol="0">
            <a:spAutoFit/>
          </a:bodyPr>
          <a:lstStyle/>
          <a:p>
            <a:pPr>
              <a:lnSpc>
                <a:spcPts val="2025"/>
              </a:lnSpc>
            </a:pPr>
            <a:r>
              <a:rPr lang="cy-GB" sz="4050" b="1" i="0" u="none" strike="noStrike" cap="none" baseline="0" dirty="0">
                <a:solidFill>
                  <a:srgbClr val="CD0920"/>
                </a:solidFill>
                <a:effectLst/>
                <a:uFillTx/>
                <a:latin typeface="Arial"/>
              </a:rPr>
              <a:t>"Rwyt ti'n cicio fel merch!"</a:t>
            </a:r>
          </a:p>
        </p:txBody>
      </p:sp>
      <p:sp>
        <p:nvSpPr>
          <p:cNvPr id="9" name="TextBox 8">
            <a:extLst>
              <a:ext uri="{FF2B5EF4-FFF2-40B4-BE49-F238E27FC236}">
                <a16:creationId xmlns:a16="http://schemas.microsoft.com/office/drawing/2014/main" id="{E3B30AD1-1DD8-4723-95F9-DEB0AC07B3AD}"/>
              </a:ext>
            </a:extLst>
          </p:cNvPr>
          <p:cNvSpPr txBox="1"/>
          <p:nvPr/>
        </p:nvSpPr>
        <p:spPr>
          <a:xfrm>
            <a:off x="2421467" y="4287613"/>
            <a:ext cx="6182596" cy="915892"/>
          </a:xfrm>
          <a:prstGeom prst="rect">
            <a:avLst/>
          </a:prstGeom>
          <a:noFill/>
        </p:spPr>
        <p:txBody>
          <a:bodyPr wrap="square" rtlCol="0">
            <a:spAutoFit/>
          </a:bodyPr>
          <a:lstStyle/>
          <a:p>
            <a:pPr>
              <a:lnSpc>
                <a:spcPts val="2025"/>
              </a:lnSpc>
            </a:pPr>
            <a:r>
              <a:rPr lang="cy-GB" sz="4050" b="1" i="0" u="none" strike="noStrike" cap="none" baseline="0" dirty="0">
                <a:solidFill>
                  <a:srgbClr val="CD0920"/>
                </a:solidFill>
                <a:effectLst/>
                <a:uFillTx/>
                <a:latin typeface="Arial"/>
              </a:rPr>
              <a:t>"Dydy bechgyn ddim yn </a:t>
            </a:r>
          </a:p>
          <a:p>
            <a:pPr>
              <a:lnSpc>
                <a:spcPts val="2025"/>
              </a:lnSpc>
            </a:pPr>
            <a:endParaRPr lang="cy-GB" sz="4050" b="1" dirty="0">
              <a:solidFill>
                <a:srgbClr val="CD0920"/>
              </a:solidFill>
              <a:latin typeface="Arial"/>
            </a:endParaRPr>
          </a:p>
          <a:p>
            <a:pPr>
              <a:lnSpc>
                <a:spcPts val="2025"/>
              </a:lnSpc>
            </a:pPr>
            <a:r>
              <a:rPr lang="cy-GB" sz="4050" b="1" i="0" u="none" strike="noStrike" cap="none" baseline="0" dirty="0">
                <a:solidFill>
                  <a:srgbClr val="CD0920"/>
                </a:solidFill>
                <a:effectLst/>
                <a:uFillTx/>
                <a:latin typeface="Arial"/>
              </a:rPr>
              <a:t>gallu dawnsio!"</a:t>
            </a:r>
          </a:p>
        </p:txBody>
      </p:sp>
    </p:spTree>
    <p:extLst>
      <p:ext uri="{BB962C8B-B14F-4D97-AF65-F5344CB8AC3E}">
        <p14:creationId xmlns:p14="http://schemas.microsoft.com/office/powerpoint/2010/main" val="1304503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97D00F-02E2-47E3-9386-E7315299C38D}"/>
              </a:ext>
            </a:extLst>
          </p:cNvPr>
          <p:cNvSpPr txBox="1"/>
          <p:nvPr/>
        </p:nvSpPr>
        <p:spPr>
          <a:xfrm>
            <a:off x="266698" y="830853"/>
            <a:ext cx="7089450" cy="511051"/>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Heriwch ystrydebau rhywedd!</a:t>
            </a:r>
          </a:p>
          <a:p>
            <a:pPr>
              <a:lnSpc>
                <a:spcPts val="1275"/>
              </a:lnSpc>
            </a:pPr>
            <a:endParaRPr lang="en-US" sz="2800" b="1">
              <a:solidFill>
                <a:srgbClr val="CD0920"/>
              </a:solidFill>
              <a:latin typeface="Arial"/>
              <a:cs typeface="Arial"/>
            </a:endParaRPr>
          </a:p>
        </p:txBody>
      </p:sp>
      <p:pic>
        <p:nvPicPr>
          <p:cNvPr id="3" name="Picture 2">
            <a:extLst>
              <a:ext uri="{FF2B5EF4-FFF2-40B4-BE49-F238E27FC236}">
                <a16:creationId xmlns:a16="http://schemas.microsoft.com/office/drawing/2014/main" id="{3C82B585-D51D-4DBF-9309-E961FE01640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034343" y="2011359"/>
            <a:ext cx="2324024" cy="1573832"/>
          </a:xfrm>
          <a:prstGeom prst="rect">
            <a:avLst/>
          </a:prstGeom>
        </p:spPr>
      </p:pic>
      <p:pic>
        <p:nvPicPr>
          <p:cNvPr id="19" name="Picture 18">
            <a:extLst>
              <a:ext uri="{FF2B5EF4-FFF2-40B4-BE49-F238E27FC236}">
                <a16:creationId xmlns:a16="http://schemas.microsoft.com/office/drawing/2014/main" id="{2DB2A322-D6BC-4F73-8956-1D6498D5478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358367" y="2011359"/>
            <a:ext cx="2324024" cy="1573832"/>
          </a:xfrm>
          <a:prstGeom prst="rect">
            <a:avLst/>
          </a:prstGeom>
        </p:spPr>
      </p:pic>
      <p:pic>
        <p:nvPicPr>
          <p:cNvPr id="23" name="Picture 22">
            <a:extLst>
              <a:ext uri="{FF2B5EF4-FFF2-40B4-BE49-F238E27FC236}">
                <a16:creationId xmlns:a16="http://schemas.microsoft.com/office/drawing/2014/main" id="{3AD63D0D-71CE-4CCF-9C01-040C450EA69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034343" y="3585191"/>
            <a:ext cx="2324024" cy="1573832"/>
          </a:xfrm>
          <a:prstGeom prst="rect">
            <a:avLst/>
          </a:prstGeom>
        </p:spPr>
      </p:pic>
      <p:pic>
        <p:nvPicPr>
          <p:cNvPr id="25" name="Picture 24">
            <a:extLst>
              <a:ext uri="{FF2B5EF4-FFF2-40B4-BE49-F238E27FC236}">
                <a16:creationId xmlns:a16="http://schemas.microsoft.com/office/drawing/2014/main" id="{890B0C41-C9A0-4204-A2DC-4518E138E0E8}"/>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58368" y="3585191"/>
            <a:ext cx="2322288" cy="1573832"/>
          </a:xfrm>
          <a:prstGeom prst="rect">
            <a:avLst/>
          </a:prstGeom>
        </p:spPr>
      </p:pic>
      <p:pic>
        <p:nvPicPr>
          <p:cNvPr id="27" name="Picture 26">
            <a:extLst>
              <a:ext uri="{FF2B5EF4-FFF2-40B4-BE49-F238E27FC236}">
                <a16:creationId xmlns:a16="http://schemas.microsoft.com/office/drawing/2014/main" id="{C98141A5-0673-4791-B482-EE11D3CE7FBB}"/>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680655" y="3585191"/>
            <a:ext cx="2323236" cy="1573832"/>
          </a:xfrm>
          <a:prstGeom prst="rect">
            <a:avLst/>
          </a:prstGeom>
        </p:spPr>
      </p:pic>
      <p:pic>
        <p:nvPicPr>
          <p:cNvPr id="5" name="Picture 4">
            <a:extLst>
              <a:ext uri="{FF2B5EF4-FFF2-40B4-BE49-F238E27FC236}">
                <a16:creationId xmlns:a16="http://schemas.microsoft.com/office/drawing/2014/main" id="{6E30543C-F190-4053-A33A-BAA17A0DD61C}"/>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5679867" y="2011359"/>
            <a:ext cx="2324024" cy="1573832"/>
          </a:xfrm>
          <a:prstGeom prst="rect">
            <a:avLst/>
          </a:prstGeom>
        </p:spPr>
      </p:pic>
    </p:spTree>
    <p:extLst>
      <p:ext uri="{BB962C8B-B14F-4D97-AF65-F5344CB8AC3E}">
        <p14:creationId xmlns:p14="http://schemas.microsoft.com/office/powerpoint/2010/main" val="13193147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AFC9BC7-67DD-4B82-AF09-850851E7F5AD}"/>
              </a:ext>
            </a:extLst>
          </p:cNvPr>
          <p:cNvSpPr txBox="1"/>
          <p:nvPr/>
        </p:nvSpPr>
        <p:spPr>
          <a:xfrm>
            <a:off x="1574800" y="2946401"/>
            <a:ext cx="4747887" cy="389787"/>
          </a:xfrm>
          <a:prstGeom prst="rect">
            <a:avLst/>
          </a:prstGeom>
          <a:noFill/>
        </p:spPr>
        <p:txBody>
          <a:bodyPr wrap="square" rtlCol="0">
            <a:spAutoFit/>
          </a:bodyPr>
          <a:lstStyle/>
          <a:p>
            <a:pPr>
              <a:lnSpc>
                <a:spcPts val="2025"/>
              </a:lnSpc>
            </a:pPr>
            <a:r>
              <a:rPr lang="cy-GB" sz="3600" b="0" i="0" u="none" strike="noStrike" cap="none" baseline="0" dirty="0">
                <a:solidFill>
                  <a:srgbClr val="CD0920"/>
                </a:solidFill>
                <a:effectLst/>
                <a:uFillTx/>
                <a:latin typeface="Arial"/>
              </a:rPr>
              <a:t>Codwch eich dwylo...</a:t>
            </a:r>
          </a:p>
        </p:txBody>
      </p:sp>
      <p:sp>
        <p:nvSpPr>
          <p:cNvPr id="10" name="TextBox 9">
            <a:extLst>
              <a:ext uri="{FF2B5EF4-FFF2-40B4-BE49-F238E27FC236}">
                <a16:creationId xmlns:a16="http://schemas.microsoft.com/office/drawing/2014/main" id="{3B97D00F-02E2-47E3-9386-E7315299C38D}"/>
              </a:ext>
            </a:extLst>
          </p:cNvPr>
          <p:cNvSpPr txBox="1"/>
          <p:nvPr/>
        </p:nvSpPr>
        <p:spPr>
          <a:xfrm>
            <a:off x="266698" y="830853"/>
            <a:ext cx="7089450" cy="511051"/>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Beth am ddathlu gwahaniaeth!</a:t>
            </a:r>
          </a:p>
          <a:p>
            <a:pPr>
              <a:lnSpc>
                <a:spcPts val="1275"/>
              </a:lnSpc>
            </a:pPr>
            <a:endParaRPr lang="en-US" sz="2800" b="1">
              <a:solidFill>
                <a:srgbClr val="CD0920"/>
              </a:solidFill>
              <a:latin typeface="Arial"/>
              <a:cs typeface="Arial"/>
            </a:endParaRPr>
          </a:p>
        </p:txBody>
      </p:sp>
    </p:spTree>
    <p:extLst>
      <p:ext uri="{BB962C8B-B14F-4D97-AF65-F5344CB8AC3E}">
        <p14:creationId xmlns:p14="http://schemas.microsoft.com/office/powerpoint/2010/main" val="31028347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4A51BBF-ABCD-4572-862D-4F8F4023A34D}"/>
              </a:ext>
            </a:extLst>
          </p:cNvPr>
          <p:cNvSpPr txBox="1"/>
          <p:nvPr/>
        </p:nvSpPr>
        <p:spPr>
          <a:xfrm>
            <a:off x="266698" y="830853"/>
            <a:ext cx="7010350" cy="5527282"/>
          </a:xfrm>
          <a:prstGeom prst="rect">
            <a:avLst/>
          </a:prstGeom>
          <a:noFill/>
        </p:spPr>
        <p:txBody>
          <a:bodyPr wrap="square" rtlCol="0">
            <a:spAutoFit/>
          </a:bodyPr>
          <a:lstStyle/>
          <a:p>
            <a:r>
              <a:rPr lang="cy-GB" sz="2800" b="1" i="0" u="none" strike="noStrike" cap="none" baseline="0" dirty="0">
                <a:solidFill>
                  <a:srgbClr val="CD0920"/>
                </a:solidFill>
                <a:effectLst/>
                <a:uFillTx/>
                <a:latin typeface="Arial"/>
              </a:rPr>
              <a:t>Heriwch fwlio homoffobaidd, </a:t>
            </a:r>
            <a:r>
              <a:rPr lang="cy-GB" sz="2800" b="1" i="0" u="none" strike="noStrike" cap="none" baseline="0" dirty="0" err="1">
                <a:solidFill>
                  <a:srgbClr val="CD0920"/>
                </a:solidFill>
                <a:effectLst/>
                <a:uFillTx/>
                <a:latin typeface="Arial"/>
              </a:rPr>
              <a:t>deuffobaidd</a:t>
            </a:r>
            <a:r>
              <a:rPr lang="cy-GB" sz="2800" b="1" i="0" u="none" strike="noStrike" cap="none" baseline="0" dirty="0">
                <a:solidFill>
                  <a:srgbClr val="CD0920"/>
                </a:solidFill>
                <a:effectLst/>
                <a:uFillTx/>
                <a:latin typeface="Arial"/>
              </a:rPr>
              <a:t> a </a:t>
            </a:r>
            <a:r>
              <a:rPr lang="cy-GB" sz="2800" b="1" i="0" u="none" strike="noStrike" cap="none" baseline="0" dirty="0" err="1">
                <a:solidFill>
                  <a:srgbClr val="CD0920"/>
                </a:solidFill>
                <a:effectLst/>
                <a:uFillTx/>
                <a:latin typeface="Arial"/>
              </a:rPr>
              <a:t>thrawsffobaidd</a:t>
            </a:r>
            <a:r>
              <a:rPr lang="cy-GB" sz="2800" b="1" i="0" u="none" strike="noStrike" cap="none" baseline="0" dirty="0">
                <a:solidFill>
                  <a:srgbClr val="CD0920"/>
                </a:solidFill>
                <a:effectLst/>
                <a:uFillTx/>
                <a:latin typeface="Arial"/>
              </a:rPr>
              <a:t>!</a:t>
            </a:r>
          </a:p>
          <a:p>
            <a:endParaRPr lang="en-US" sz="2800" b="1" dirty="0">
              <a:solidFill>
                <a:srgbClr val="CD0920"/>
              </a:solidFill>
              <a:latin typeface="Arial"/>
              <a:cs typeface="Arial"/>
            </a:endParaRPr>
          </a:p>
          <a:p>
            <a:r>
              <a:rPr lang="cy-GB" sz="2800" b="1" i="0" u="none" strike="noStrike" cap="none" baseline="0" dirty="0">
                <a:solidFill>
                  <a:srgbClr val="808080"/>
                </a:solidFill>
                <a:effectLst/>
                <a:uFillTx/>
                <a:latin typeface="Arial"/>
              </a:rPr>
              <a:t>Beth allwn ni ei wneud i helpu i roi diwedd ar fwlio?</a:t>
            </a:r>
          </a:p>
          <a:p>
            <a:endParaRPr lang="cy-GB" sz="2800" b="1" i="0" u="none" strike="noStrike" cap="none" baseline="0" dirty="0">
              <a:solidFill>
                <a:srgbClr val="808080"/>
              </a:solidFill>
              <a:effectLst/>
              <a:uFillTx/>
              <a:latin typeface="Arial"/>
            </a:endParaRPr>
          </a:p>
          <a:p>
            <a:pPr>
              <a:lnSpc>
                <a:spcPts val="1725"/>
              </a:lnSpc>
            </a:pPr>
            <a:endParaRPr lang="en-US" dirty="0">
              <a:latin typeface="Arial"/>
              <a:cs typeface="Arial"/>
            </a:endParaRPr>
          </a:p>
          <a:p>
            <a:pPr>
              <a:lnSpc>
                <a:spcPts val="1725"/>
              </a:lnSpc>
            </a:pPr>
            <a:endParaRPr lang="en-US" dirty="0">
              <a:latin typeface="Arial"/>
              <a:cs typeface="Arial"/>
            </a:endParaRPr>
          </a:p>
          <a:p>
            <a:pPr marL="257175" indent="-257175">
              <a:lnSpc>
                <a:spcPts val="1725"/>
              </a:lnSpc>
              <a:buFont typeface="Arial" panose="020B0604020202020204" pitchFamily="34" charset="0"/>
              <a:buChar char="•"/>
            </a:pPr>
            <a:r>
              <a:rPr lang="cy-GB" sz="2400" b="1" i="0" u="none" strike="noStrike" cap="none" baseline="0" dirty="0">
                <a:solidFill>
                  <a:srgbClr val="000000"/>
                </a:solidFill>
                <a:effectLst/>
                <a:uFillTx/>
                <a:latin typeface="Arial"/>
              </a:rPr>
              <a:t>MEDDYLIWCH </a:t>
            </a:r>
            <a:r>
              <a:rPr lang="cy-GB" sz="2400" b="0" i="0" u="none" strike="noStrike" cap="none" baseline="0" dirty="0">
                <a:solidFill>
                  <a:srgbClr val="000000"/>
                </a:solidFill>
                <a:effectLst/>
                <a:uFillTx/>
                <a:latin typeface="Arial"/>
              </a:rPr>
              <a:t>cyn siarad</a:t>
            </a:r>
            <a:br>
              <a:rPr sz="2400" dirty="0"/>
            </a:br>
            <a:br>
              <a:rPr sz="2400" dirty="0"/>
            </a:br>
            <a:endParaRPr sz="2400" dirty="0"/>
          </a:p>
          <a:p>
            <a:pPr marL="257175" indent="-257175">
              <a:lnSpc>
                <a:spcPts val="1725"/>
              </a:lnSpc>
              <a:buFont typeface="Arial" panose="020B0604020202020204" pitchFamily="34" charset="0"/>
              <a:buChar char="•"/>
            </a:pPr>
            <a:r>
              <a:rPr lang="cy-GB" sz="2400" b="1" i="0" u="none" strike="noStrike" cap="none" baseline="0" dirty="0">
                <a:solidFill>
                  <a:srgbClr val="000000"/>
                </a:solidFill>
                <a:effectLst/>
                <a:uFillTx/>
                <a:latin typeface="Arial"/>
              </a:rPr>
              <a:t>ADRODDWCH</a:t>
            </a:r>
            <a:r>
              <a:rPr lang="cy-GB" sz="2400" b="0" i="0" u="none" strike="noStrike" cap="none" baseline="0" dirty="0">
                <a:solidFill>
                  <a:srgbClr val="000000"/>
                </a:solidFill>
                <a:effectLst/>
                <a:uFillTx/>
                <a:latin typeface="Arial"/>
              </a:rPr>
              <a:t> am unrhyw fwlio wrth oedolyn</a:t>
            </a:r>
            <a:br>
              <a:rPr sz="2400" dirty="0"/>
            </a:br>
            <a:br>
              <a:rPr sz="2400" dirty="0"/>
            </a:br>
            <a:endParaRPr sz="2400" dirty="0"/>
          </a:p>
          <a:p>
            <a:pPr marL="257175" indent="-257175">
              <a:lnSpc>
                <a:spcPts val="1725"/>
              </a:lnSpc>
              <a:buFont typeface="Arial" panose="020B0604020202020204" pitchFamily="34" charset="0"/>
              <a:buChar char="•"/>
            </a:pPr>
            <a:r>
              <a:rPr lang="cy-GB" sz="2400" b="1" i="0" u="none" strike="noStrike" cap="none" baseline="0" dirty="0">
                <a:solidFill>
                  <a:srgbClr val="000000"/>
                </a:solidFill>
                <a:effectLst/>
                <a:uFillTx/>
                <a:latin typeface="Arial"/>
              </a:rPr>
              <a:t>HELPWCH </a:t>
            </a:r>
            <a:r>
              <a:rPr lang="cy-GB" sz="2400" b="0" i="0" u="none" strike="noStrike" cap="none" baseline="0" dirty="0">
                <a:solidFill>
                  <a:srgbClr val="000000"/>
                </a:solidFill>
                <a:effectLst/>
                <a:uFillTx/>
                <a:latin typeface="Arial"/>
              </a:rPr>
              <a:t>bobl eraill i adrodd am fwlio </a:t>
            </a:r>
            <a:br>
              <a:rPr sz="2400" dirty="0"/>
            </a:br>
            <a:br>
              <a:rPr sz="2400" dirty="0"/>
            </a:br>
            <a:endParaRPr sz="2400" dirty="0"/>
          </a:p>
          <a:p>
            <a:pPr marL="257175" indent="-257175">
              <a:lnSpc>
                <a:spcPts val="1725"/>
              </a:lnSpc>
              <a:buFont typeface="Arial" panose="020B0604020202020204" pitchFamily="34" charset="0"/>
              <a:buChar char="•"/>
            </a:pPr>
            <a:r>
              <a:rPr lang="cy-GB" sz="2400" b="1" i="0" u="none" strike="noStrike" cap="none" baseline="0" dirty="0">
                <a:solidFill>
                  <a:srgbClr val="000000"/>
                </a:solidFill>
                <a:effectLst/>
                <a:uFillTx/>
                <a:latin typeface="Arial"/>
              </a:rPr>
              <a:t>DATHLWCH </a:t>
            </a:r>
            <a:r>
              <a:rPr lang="cy-GB" sz="2400" b="0" i="0" u="none" strike="noStrike" cap="none" baseline="0" dirty="0">
                <a:solidFill>
                  <a:srgbClr val="000000"/>
                </a:solidFill>
                <a:effectLst/>
                <a:uFillTx/>
                <a:latin typeface="Arial"/>
              </a:rPr>
              <a:t>y ffaith ein bod ni i gyd yn wahanol</a:t>
            </a:r>
          </a:p>
          <a:p>
            <a:pPr marL="257175" indent="-257175">
              <a:lnSpc>
                <a:spcPts val="1725"/>
              </a:lnSpc>
              <a:buFont typeface="Arial" panose="020B0604020202020204" pitchFamily="34" charset="0"/>
              <a:buChar char="•"/>
            </a:pPr>
            <a:endParaRPr lang="cy-GB" sz="2400" b="0" i="0" u="none" strike="noStrike" cap="none" baseline="0" dirty="0">
              <a:solidFill>
                <a:srgbClr val="000000"/>
              </a:solidFill>
              <a:effectLst/>
              <a:uFillTx/>
              <a:latin typeface="Arial"/>
            </a:endParaRPr>
          </a:p>
        </p:txBody>
      </p:sp>
      <p:pic>
        <p:nvPicPr>
          <p:cNvPr id="2050" name="Picture 2" descr="Boy Being Bullied in School ">
            <a:extLst>
              <a:ext uri="{FF2B5EF4-FFF2-40B4-BE49-F238E27FC236}">
                <a16:creationId xmlns:a16="http://schemas.microsoft.com/office/drawing/2014/main" id="{EEC6D435-80DD-404A-9E34-86BE3D8F732A}"/>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6179802" y="2650023"/>
            <a:ext cx="2617868" cy="1775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6938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1548</Words>
  <Application>Microsoft Office PowerPoint</Application>
  <PresentationFormat>On-screen Show (4:3)</PresentationFormat>
  <Paragraphs>94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2022-11-10T09:58:08Z</dcterms:created>
  <dcterms:modified xsi:type="dcterms:W3CDTF">2022-11-10T09:58:11Z</dcterms:modified>
</cp:coreProperties>
</file>