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8"/>
  </p:notesMasterIdLst>
  <p:sldIdLst>
    <p:sldId id="289" r:id="rId2"/>
    <p:sldId id="258" r:id="rId3"/>
    <p:sldId id="286" r:id="rId4"/>
    <p:sldId id="287" r:id="rId5"/>
    <p:sldId id="299" r:id="rId6"/>
    <p:sldId id="300" r:id="rId7"/>
    <p:sldId id="274" r:id="rId8"/>
    <p:sldId id="294" r:id="rId9"/>
    <p:sldId id="295" r:id="rId10"/>
    <p:sldId id="296" r:id="rId11"/>
    <p:sldId id="297" r:id="rId12"/>
    <p:sldId id="284" r:id="rId13"/>
    <p:sldId id="298" r:id="rId14"/>
    <p:sldId id="301" r:id="rId15"/>
    <p:sldId id="302" r:id="rId16"/>
    <p:sldId id="30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82058" autoAdjust="0"/>
  </p:normalViewPr>
  <p:slideViewPr>
    <p:cSldViewPr snapToGrid="0">
      <p:cViewPr varScale="1">
        <p:scale>
          <a:sx n="53" d="100"/>
          <a:sy n="53" d="100"/>
        </p:scale>
        <p:origin x="9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FC06-585F-4C54-B36E-30C440F8FC11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4AA41-40ED-43E7-90AF-DD301BDF1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6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k9gvTmCXY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k9gvTmCX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0581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Atgoffwch y disgyblion beth yw ystyr deurywiol, os oes angen.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6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Atgoffwch y disgyblion beth yw ystyr traws, os oes angen.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8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Esboniwch ei bod hi'n wythnos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gwrthfwlio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ac mai'r thema yw "Mae newid yn dechrau gyda ni".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2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Mae angen i bob un ohonon ni ystyried sut gallwn ni herio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9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gyda disgyblion y dylen nhw fod yn garedig wrth bobl eraill, bod yn dyner wrth bobl eraill (cadw eich dwylo a'ch traed i chi eich hunan), a dweud wrth oedolyn os bydd rhywun yn bod yn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50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gyda disgyblion y dylen nhw fod yn garedig wrth bobl eraill, bod yn dyner wrth bobl eraill (cadw eich dwylo a'ch traed i chi eich hunan), a dweud wrth oedolyn os bydd rhywun yn bod yn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64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gyda disgyblion y dylen nhw fod yn garedig wrth bobl eraill, bod yn dyner wrth bobl eraill (cadw eich dwylo a'ch traed i chi eich hunan), a dweud wrth oedolyn os bydd rhywun yn bod yn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25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Gwyliwch fideo ‘You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Need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to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Calm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Down’ gan Taylor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Swift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unwaith eto: 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  <a:hlinkClick r:id="rId3" history="0"/>
              </a:rPr>
              <a:t>https://www.youtube.com/watch?v=Dkk9gvTmCXY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Adnodd ar gyfer ysgolion arbennig a cholegau arbennig yw hwn. Dyma fersiwn 1 y gwasanaeth, mae fersiwn symlach ar gael ar ein gwefan.</a:t>
            </a:r>
          </a:p>
          <a:p>
            <a:endParaRPr lang="en-US" sz="1200" dirty="0">
              <a:latin typeface="+mn-lt"/>
            </a:endParaRP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Cyflwynwch y gwasanaeth, esboniwch wrth y disgyblion eich bod yn un o ysgolion Hyrwyddwyr Ysgolion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Stonewall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5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Gwyliwch fideo ‘You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Need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to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Calm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Down’ gan Taylor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Swift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: 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  <a:hlinkClick r:id="rId3" history="0"/>
              </a:rPr>
              <a:t>https://www.youtube.com/watch?v=Dkk9gvTmCXY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Anogwch y disgyblion i wrando ar y geiriau.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17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Siaradwch am eiriau'r gân: “You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are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somebody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that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I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don’t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know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but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you’re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coming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at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my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friends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like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missile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”, “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sunshine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on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street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at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parade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,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but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you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would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rather be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in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dark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ages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”, “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control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urges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to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scream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about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all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people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you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hate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2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Esboniwch fod Taylor yn gofyn i bobl fod yn garedig wrth ei ffrindiau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lesbiaidd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, hoyw, deurywiol a thraws. Mae hi eisiau gweld pobl yn rhoi'r gorau i gasáu.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21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Trafodwch beth yw bwlio – siaradwch am fwlio emosiynol, geiriol, corfforol, ysgrifenedig a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seibrfwlio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. Trafodwch y ffaith mai rhywbeth sy'n digwydd sawl gwaith yn fwriadol yw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7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beth yw bwlio – siaradwch am fwlio emosiynol, geiriol, corfforol, ysgrifenedig a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seibrfwlio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. Trafodwch y ffaith mai rhywbeth sy'n digwydd sawl gwaith yn fwriadol yw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87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8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beth yw bwlio – siaradwch am fwlio emosiynol, geiriol, corfforol, ysgrifenedig a </a:t>
            </a:r>
            <a:r>
              <a:rPr lang="cy-GB" sz="18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seibrfwlio</a:t>
            </a:r>
            <a:r>
              <a:rPr lang="cy-GB" sz="18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. Trafodwch y ffaith mai rhywbeth sy'n digwydd sawl gwaith yn fwriadol yw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64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beth yw bwlio – siaradwch am fwlio emosiynol, geiriol, corfforol, ysgrifenedig a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seibrfwlio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. Trafodwch y ffaith mai rhywbeth sy'n digwydd sawl gwaith yn fwriadol yw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Esboniwch beth yw bwlio homoffobaidd. Atgoffwch y disgyblion beth yw ystyr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lesbiaidd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a hoyw, os oes angen.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9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790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0096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765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6540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518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633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0849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838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794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394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1504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9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Dkk9gvTmCX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k9gvTmCX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1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288991" y="520511"/>
            <a:ext cx="8566019" cy="581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PowerPoint:</a:t>
            </a:r>
          </a:p>
          <a:p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Gwrthfwlio</a:t>
            </a:r>
            <a:endParaRPr lang="en-GB" sz="2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cy-GB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y-GB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Dysgwyr ag  ADY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anwybyddus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diwgydd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unigryw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plant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Dyna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siwtio’ch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cefnidr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Stonewall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ecwiti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lesbiaidd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deurhywiol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cwîar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cwestiynu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ace (LHDT+).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dychmygwn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mhobman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Cawsom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Llundain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1989,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partneriaethau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draws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degawd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diwethaf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trawsffurfiedig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ennill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ran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priodas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plant,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ymgyrchoedd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rhaglenni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cynaliadwy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grymusrwydd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clywed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tystiolaeth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Stonewall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cefnogaeth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LHDTC+;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gyfystirio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bwriadu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Gofrestredig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1101255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Lloegr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Cymru) a SC039681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Alban)</a:t>
            </a:r>
          </a:p>
        </p:txBody>
      </p:sp>
    </p:spTree>
    <p:extLst>
      <p:ext uri="{BB962C8B-B14F-4D97-AF65-F5344CB8AC3E}">
        <p14:creationId xmlns:p14="http://schemas.microsoft.com/office/powerpoint/2010/main" val="203295153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lated image">
            <a:extLst>
              <a:ext uri="{FF2B5EF4-FFF2-40B4-BE49-F238E27FC236}">
                <a16:creationId xmlns:a16="http://schemas.microsoft.com/office/drawing/2014/main" id="{0B2CF1A8-96B1-409B-9B90-139922868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31856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10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67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deuffobaidd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7C5843-2627-4EC2-B0C8-BB81F5250E0C}"/>
              </a:ext>
            </a:extLst>
          </p:cNvPr>
          <p:cNvSpPr/>
          <p:nvPr/>
        </p:nvSpPr>
        <p:spPr>
          <a:xfrm>
            <a:off x="266699" y="2269866"/>
            <a:ext cx="4424101" cy="823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gas gan fod rhywun yn ddeurywiol.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0241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nextgenerationvillage.com/wp-content/uploads/2017/10/teen-drug-abuse-1.jpg">
            <a:extLst>
              <a:ext uri="{FF2B5EF4-FFF2-40B4-BE49-F238E27FC236}">
                <a16:creationId xmlns:a16="http://schemas.microsoft.com/office/drawing/2014/main" id="{571480C1-4B37-4789-B7B3-B4A85FD07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31856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11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67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trawsffobaidd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282F1C-ECC9-4C59-ABCC-5DA29E14368A}"/>
              </a:ext>
            </a:extLst>
          </p:cNvPr>
          <p:cNvSpPr/>
          <p:nvPr/>
        </p:nvSpPr>
        <p:spPr>
          <a:xfrm>
            <a:off x="266699" y="2269866"/>
            <a:ext cx="4424101" cy="823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gas gan fod rhywun yn draws.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5941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31856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12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102" name="Picture 6" descr="https://www.anti-bullyingalliance.org.uk/sites/default/files/field/attachment/ABW_UK_LOGO_PURPLE_NO_BACKGROUND_RGB.png">
            <a:extLst>
              <a:ext uri="{FF2B5EF4-FFF2-40B4-BE49-F238E27FC236}">
                <a16:creationId xmlns:a16="http://schemas.microsoft.com/office/drawing/2014/main" id="{EE98F272-F5E3-4814-BBC6-9304806AB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00250" y="857250"/>
            <a:ext cx="51435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737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27854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13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8194" name="Picture 2" descr="Image result for taylor swift you need to calm down">
            <a:extLst>
              <a:ext uri="{FF2B5EF4-FFF2-40B4-BE49-F238E27FC236}">
                <a16:creationId xmlns:a16="http://schemas.microsoft.com/office/drawing/2014/main" id="{1E39A1AB-2763-4582-9FFB-6224E3419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321169-0244-4821-AB37-B0E3BE8AC182}"/>
              </a:ext>
            </a:extLst>
          </p:cNvPr>
          <p:cNvSpPr/>
          <p:nvPr/>
        </p:nvSpPr>
        <p:spPr>
          <a:xfrm>
            <a:off x="266699" y="2271160"/>
            <a:ext cx="4576572" cy="2536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275"/>
              </a:lnSpc>
            </a:pPr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garedig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8D771D-0074-46B6-A167-B6641E0D2BF5}"/>
              </a:ext>
            </a:extLst>
          </p:cNvPr>
          <p:cNvSpPr txBox="1"/>
          <p:nvPr/>
        </p:nvSpPr>
        <p:spPr>
          <a:xfrm>
            <a:off x="266699" y="996619"/>
            <a:ext cx="6768183" cy="94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wnewch chi i helpu i roi diwedd ar fwlio yn ein hysgol ni?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2623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98D771D-0074-46B6-A167-B6641E0D2BF5}"/>
              </a:ext>
            </a:extLst>
          </p:cNvPr>
          <p:cNvSpPr txBox="1"/>
          <p:nvPr/>
        </p:nvSpPr>
        <p:spPr>
          <a:xfrm>
            <a:off x="266699" y="996619"/>
            <a:ext cx="6768183" cy="94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wnewch chi i helpu i roi diwedd ar fwlio yn ein hysgol ni?</a:t>
            </a:r>
          </a:p>
        </p:txBody>
      </p:sp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27854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14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8194" name="Picture 2" descr="Image result for taylor swift you need to calm down">
            <a:extLst>
              <a:ext uri="{FF2B5EF4-FFF2-40B4-BE49-F238E27FC236}">
                <a16:creationId xmlns:a16="http://schemas.microsoft.com/office/drawing/2014/main" id="{1E39A1AB-2763-4582-9FFB-6224E3419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321169-0244-4821-AB37-B0E3BE8AC182}"/>
              </a:ext>
            </a:extLst>
          </p:cNvPr>
          <p:cNvSpPr/>
          <p:nvPr/>
        </p:nvSpPr>
        <p:spPr>
          <a:xfrm>
            <a:off x="266699" y="2266360"/>
            <a:ext cx="4576572" cy="2536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275"/>
              </a:lnSpc>
            </a:pPr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dyner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883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27854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15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8194" name="Picture 2" descr="Image result for taylor swift you need to calm down">
            <a:extLst>
              <a:ext uri="{FF2B5EF4-FFF2-40B4-BE49-F238E27FC236}">
                <a16:creationId xmlns:a16="http://schemas.microsoft.com/office/drawing/2014/main" id="{1E39A1AB-2763-4582-9FFB-6224E3419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321169-0244-4821-AB37-B0E3BE8AC182}"/>
              </a:ext>
            </a:extLst>
          </p:cNvPr>
          <p:cNvSpPr/>
          <p:nvPr/>
        </p:nvSpPr>
        <p:spPr>
          <a:xfrm>
            <a:off x="266699" y="2434855"/>
            <a:ext cx="4424102" cy="25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75"/>
              </a:lnSpc>
            </a:pPr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Dweud wrth oedolyn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8D771D-0074-46B6-A167-B6641E0D2BF5}"/>
              </a:ext>
            </a:extLst>
          </p:cNvPr>
          <p:cNvSpPr txBox="1"/>
          <p:nvPr/>
        </p:nvSpPr>
        <p:spPr>
          <a:xfrm>
            <a:off x="266699" y="996619"/>
            <a:ext cx="6768183" cy="94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wnewch chi i helpu i roi diwedd ar fwlio yn ein hysgol ni?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935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27854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16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You need to calm down…</a:t>
            </a:r>
          </a:p>
        </p:txBody>
      </p:sp>
      <p:pic>
        <p:nvPicPr>
          <p:cNvPr id="3" name="Picture 4" descr="Taylor Swift - You Need to Calm Down.png">
            <a:hlinkClick r:id="rId4"/>
            <a:extLst>
              <a:ext uri="{FF2B5EF4-FFF2-40B4-BE49-F238E27FC236}">
                <a16:creationId xmlns:a16="http://schemas.microsoft.com/office/drawing/2014/main" id="{24AE3EC6-AD14-4D16-A8C7-8B4BEB61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65059" y="1888591"/>
            <a:ext cx="3635148" cy="363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499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3EFCB5-8F28-4177-B3BC-F0F9E8835F2E}"/>
              </a:ext>
            </a:extLst>
          </p:cNvPr>
          <p:cNvSpPr txBox="1"/>
          <p:nvPr/>
        </p:nvSpPr>
        <p:spPr>
          <a:xfrm>
            <a:off x="1355272" y="2364925"/>
            <a:ext cx="6382172" cy="11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25"/>
              </a:lnSpc>
            </a:pPr>
            <a:r>
              <a:rPr lang="cy-GB" sz="3000" b="0" i="0" u="none" strike="noStrike" cap="none" baseline="0" dirty="0">
                <a:effectLst/>
                <a:uFillTx/>
                <a:latin typeface="Arial"/>
              </a:rPr>
              <a:t>Mae newid yn dechrau gyda ni</a:t>
            </a:r>
          </a:p>
          <a:p>
            <a:pPr>
              <a:lnSpc>
                <a:spcPts val="1275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ts val="1725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ts val="1725"/>
              </a:lnSpc>
            </a:pPr>
            <a:r>
              <a:rPr lang="cy-GB" sz="1800" b="0" i="0" u="none" strike="noStrike" cap="none" baseline="0" dirty="0">
                <a:effectLst/>
                <a:uFillTx/>
                <a:latin typeface="Arial"/>
              </a:rPr>
              <a:t>Gwasanaeth ar gyfer Wythnos Gwrthfwlio</a:t>
            </a:r>
          </a:p>
        </p:txBody>
      </p:sp>
    </p:spTree>
    <p:extLst>
      <p:ext uri="{BB962C8B-B14F-4D97-AF65-F5344CB8AC3E}">
        <p14:creationId xmlns:p14="http://schemas.microsoft.com/office/powerpoint/2010/main" val="29830187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You need to calm down…</a:t>
            </a:r>
          </a:p>
        </p:txBody>
      </p:sp>
      <p:pic>
        <p:nvPicPr>
          <p:cNvPr id="3" name="Picture 4" descr="Taylor Swift - You Need to Calm Down.png">
            <a:hlinkClick r:id="rId3"/>
            <a:extLst>
              <a:ext uri="{FF2B5EF4-FFF2-40B4-BE49-F238E27FC236}">
                <a16:creationId xmlns:a16="http://schemas.microsoft.com/office/drawing/2014/main" id="{24AE3EC6-AD14-4D16-A8C7-8B4BEB61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54426" y="1897408"/>
            <a:ext cx="3635148" cy="363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079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oedd neges y gân?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7708B-844B-47FA-904B-4C7FBBCDFE66}"/>
              </a:ext>
            </a:extLst>
          </p:cNvPr>
          <p:cNvSpPr txBox="1"/>
          <p:nvPr/>
        </p:nvSpPr>
        <p:spPr>
          <a:xfrm>
            <a:off x="1779815" y="260440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DB3D88-5F4B-491B-8460-21D936304C08}"/>
              </a:ext>
            </a:extLst>
          </p:cNvPr>
          <p:cNvSpPr txBox="1"/>
          <p:nvPr/>
        </p:nvSpPr>
        <p:spPr>
          <a:xfrm>
            <a:off x="266700" y="2368068"/>
            <a:ext cx="4309606" cy="823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Mae'r gân yn gofyn i bobl fod yn garedig. </a:t>
            </a:r>
          </a:p>
        </p:txBody>
      </p:sp>
      <p:pic>
        <p:nvPicPr>
          <p:cNvPr id="23" name="Picture 2" descr="Image result for taylor swift you need to calm down">
            <a:extLst>
              <a:ext uri="{FF2B5EF4-FFF2-40B4-BE49-F238E27FC236}">
                <a16:creationId xmlns:a16="http://schemas.microsoft.com/office/drawing/2014/main" id="{A56EEABE-6754-4359-9BD3-F8C67835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40441" y="2368068"/>
            <a:ext cx="3629993" cy="240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3682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yw bwlio?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7708B-844B-47FA-904B-4C7FBBCDFE66}"/>
              </a:ext>
            </a:extLst>
          </p:cNvPr>
          <p:cNvSpPr txBox="1"/>
          <p:nvPr/>
        </p:nvSpPr>
        <p:spPr>
          <a:xfrm>
            <a:off x="1779815" y="260440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DB3D88-5F4B-491B-8460-21D936304C08}"/>
              </a:ext>
            </a:extLst>
          </p:cNvPr>
          <p:cNvSpPr txBox="1"/>
          <p:nvPr/>
        </p:nvSpPr>
        <p:spPr>
          <a:xfrm>
            <a:off x="266700" y="2271160"/>
            <a:ext cx="4309606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Galw enwau ar rywun.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BB3342-0EC1-4A3D-B10D-34B8C4EFC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271160"/>
            <a:ext cx="4012599" cy="267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989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yw bwlio?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7708B-844B-47FA-904B-4C7FBBCDFE66}"/>
              </a:ext>
            </a:extLst>
          </p:cNvPr>
          <p:cNvSpPr txBox="1"/>
          <p:nvPr/>
        </p:nvSpPr>
        <p:spPr>
          <a:xfrm>
            <a:off x="1779815" y="260440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DB3D88-5F4B-491B-8460-21D936304C08}"/>
              </a:ext>
            </a:extLst>
          </p:cNvPr>
          <p:cNvSpPr txBox="1"/>
          <p:nvPr/>
        </p:nvSpPr>
        <p:spPr>
          <a:xfrm>
            <a:off x="266700" y="2270709"/>
            <a:ext cx="4309606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Brifo rhywun yn fwriadol.</a:t>
            </a:r>
          </a:p>
        </p:txBody>
      </p:sp>
      <p:pic>
        <p:nvPicPr>
          <p:cNvPr id="9218" name="Picture 2" descr="Image result for bullying">
            <a:extLst>
              <a:ext uri="{FF2B5EF4-FFF2-40B4-BE49-F238E27FC236}">
                <a16:creationId xmlns:a16="http://schemas.microsoft.com/office/drawing/2014/main" id="{7DB1AC8E-F925-40AF-BB20-499FD0B35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2270708"/>
            <a:ext cx="4012599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807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teen bullying">
            <a:extLst>
              <a:ext uri="{FF2B5EF4-FFF2-40B4-BE49-F238E27FC236}">
                <a16:creationId xmlns:a16="http://schemas.microsoft.com/office/drawing/2014/main" id="{F17EC796-2D63-429A-AC5C-4FD988C0A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9" y="2269866"/>
            <a:ext cx="4012600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51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yw bwlio?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E232B0-B9C7-491A-8C5B-01B4BBF1A555}"/>
              </a:ext>
            </a:extLst>
          </p:cNvPr>
          <p:cNvSpPr txBox="1"/>
          <p:nvPr/>
        </p:nvSpPr>
        <p:spPr>
          <a:xfrm>
            <a:off x="266700" y="2229513"/>
            <a:ext cx="4309606" cy="823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Dweud nad yw rhywun yn cael ymuno.</a:t>
            </a:r>
          </a:p>
        </p:txBody>
      </p:sp>
    </p:spTree>
    <p:extLst>
      <p:ext uri="{BB962C8B-B14F-4D97-AF65-F5344CB8AC3E}">
        <p14:creationId xmlns:p14="http://schemas.microsoft.com/office/powerpoint/2010/main" val="20181411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 teenage girl being cyberbullied">
            <a:extLst>
              <a:ext uri="{FF2B5EF4-FFF2-40B4-BE49-F238E27FC236}">
                <a16:creationId xmlns:a16="http://schemas.microsoft.com/office/drawing/2014/main" id="{490B8319-7C90-458F-B8C9-CE9CE5C71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2270708"/>
            <a:ext cx="4012599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yw bwlio?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7708B-844B-47FA-904B-4C7FBBCDFE66}"/>
              </a:ext>
            </a:extLst>
          </p:cNvPr>
          <p:cNvSpPr txBox="1"/>
          <p:nvPr/>
        </p:nvSpPr>
        <p:spPr>
          <a:xfrm>
            <a:off x="1779815" y="260440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DB3D88-5F4B-491B-8460-21D936304C08}"/>
              </a:ext>
            </a:extLst>
          </p:cNvPr>
          <p:cNvSpPr txBox="1"/>
          <p:nvPr/>
        </p:nvSpPr>
        <p:spPr>
          <a:xfrm>
            <a:off x="266700" y="2270709"/>
            <a:ext cx="4309606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Anfon negeseuon cas.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535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teen bullying">
            <a:extLst>
              <a:ext uri="{FF2B5EF4-FFF2-40B4-BE49-F238E27FC236}">
                <a16:creationId xmlns:a16="http://schemas.microsoft.com/office/drawing/2014/main" id="{F17EC796-2D63-429A-AC5C-4FD988C0A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9" y="2269866"/>
            <a:ext cx="4012600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864880"/>
            <a:ext cx="8001000" cy="9931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3068" y="6431856"/>
            <a:ext cx="349250" cy="273844"/>
          </a:xfrm>
        </p:spPr>
        <p:txBody>
          <a:bodyPr/>
          <a:lstStyle/>
          <a:p>
            <a:fld id="{C60CF922-CD15-2B46-8BE2-C98E4FA1F969}" type="slidenum">
              <a:rPr lang="en-US" sz="750">
                <a:solidFill>
                  <a:srgbClr val="FFFFFF"/>
                </a:solidFill>
                <a:latin typeface="Arial"/>
                <a:cs typeface="Arial"/>
              </a:rPr>
              <a:t>9</a:t>
            </a:fld>
            <a:endParaRPr lang="en-US" sz="7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51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homoffobaidd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E8DB18-D147-425A-BA76-AFB1EFC60D87}"/>
              </a:ext>
            </a:extLst>
          </p:cNvPr>
          <p:cNvSpPr/>
          <p:nvPr/>
        </p:nvSpPr>
        <p:spPr>
          <a:xfrm>
            <a:off x="266700" y="2269866"/>
            <a:ext cx="4462076" cy="228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gas gan fod rhywun yn hoyw.</a:t>
            </a:r>
          </a:p>
          <a:p>
            <a:endParaRPr lang="en-US" sz="240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gas gan fod rhywun yn lesbiaidd.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B2CB51-A1CB-436B-BFB2-2527144C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71" y="310933"/>
            <a:ext cx="1788522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2881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1045</Words>
  <Application>Microsoft Office PowerPoint</Application>
  <PresentationFormat>On-screen Show (4:3)</PresentationFormat>
  <Paragraphs>93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2022-11-10T10:04:11Z</dcterms:created>
  <dcterms:modified xsi:type="dcterms:W3CDTF">2022-11-10T10:06:44Z</dcterms:modified>
</cp:coreProperties>
</file>