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289" r:id="rId2"/>
    <p:sldId id="258" r:id="rId3"/>
    <p:sldId id="286" r:id="rId4"/>
    <p:sldId id="287" r:id="rId5"/>
    <p:sldId id="274" r:id="rId6"/>
    <p:sldId id="288" r:id="rId7"/>
    <p:sldId id="290" r:id="rId8"/>
    <p:sldId id="291" r:id="rId9"/>
    <p:sldId id="284" r:id="rId10"/>
    <p:sldId id="292" r:id="rId11"/>
    <p:sldId id="285" r:id="rId12"/>
    <p:sldId id="294" r:id="rId13"/>
  </p:sldIdLst>
  <p:sldSz cx="9144000" cy="6858000" type="screen4x3"/>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2058" autoAdjust="0"/>
  </p:normalViewPr>
  <p:slideViewPr>
    <p:cSldViewPr snapToGrid="0">
      <p:cViewPr varScale="1">
        <p:scale>
          <a:sx n="53" d="100"/>
          <a:sy n="53" d="100"/>
        </p:scale>
        <p:origin x="964" y="3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4FC06-585F-4C54-B36E-30C440F8FC11}" type="datetimeFigureOut">
              <a:rPr lang="en-GB" smtClean="0"/>
              <a:t>10/11/2022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4AA41-40ED-43E7-90AF-DD301BDF1A14}" type="slidenum">
              <a:rPr lang="en-GB" smtClean="0"/>
              <a:t>‹#›</a:t>
            </a:fld>
            <a:endParaRPr lang="en-GB"/>
          </a:p>
        </p:txBody>
      </p:sp>
    </p:spTree>
    <p:extLst>
      <p:ext uri="{BB962C8B-B14F-4D97-AF65-F5344CB8AC3E}">
        <p14:creationId xmlns:p14="http://schemas.microsoft.com/office/powerpoint/2010/main" val="44046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50058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Anogwch y disgyblion i fod yn gynghreiriaid i bobl </a:t>
            </a:r>
            <a:r>
              <a:rPr lang="cy-GB" sz="1200" b="0" i="0" u="none" strike="noStrike" cap="none" baseline="0" dirty="0" err="1">
                <a:solidFill>
                  <a:srgbClr val="000000"/>
                </a:solidFill>
                <a:effectLst/>
                <a:uFillTx/>
                <a:latin typeface="Calibri"/>
              </a:rPr>
              <a:t>LHDT</a:t>
            </a:r>
            <a:r>
              <a:rPr lang="cy-GB" sz="1200" b="0" i="0" u="none" strike="noStrike" cap="none" baseline="0" dirty="0">
                <a:solidFill>
                  <a:srgbClr val="000000"/>
                </a:solidFill>
                <a:effectLst/>
                <a:uFillTx/>
                <a:latin typeface="Calibri"/>
              </a:rPr>
              <a:t>. Gofynnwch: Beth yw cynghreiriad? Trafodwch y ffaith bod cynghreiriad yn codi eu llais dros bobl eraill, yn herio pobl sy'n cam-drin pobl eraill, ac ati.</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68405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Calibri"/>
              </a:rPr>
              <a:t>Arhoswch i feddwl. Anogwch y disgyblion i aros eiliad i fyfyrio ar sut gallan nhw fynd i'r afael â bwlio homoffobaidd, </a:t>
            </a:r>
            <a:r>
              <a:rPr lang="cy-GB" sz="1200" b="0" i="0" u="none" strike="noStrike" cap="none" baseline="0" dirty="0" err="1">
                <a:solidFill>
                  <a:srgbClr val="000000"/>
                </a:solidFill>
                <a:effectLst/>
                <a:uFillTx/>
                <a:latin typeface="Calibri"/>
              </a:rPr>
              <a:t>deuffobaidd</a:t>
            </a:r>
            <a:r>
              <a:rPr lang="cy-GB" sz="1200" b="0" i="0" u="none" strike="noStrike" cap="none" baseline="0" dirty="0">
                <a:solidFill>
                  <a:srgbClr val="000000"/>
                </a:solidFill>
                <a:effectLst/>
                <a:uFillTx/>
                <a:latin typeface="Calibri"/>
              </a:rPr>
              <a:t> a </a:t>
            </a:r>
            <a:r>
              <a:rPr lang="cy-GB" sz="1200" b="0" i="0" u="none" strike="noStrike" cap="none" baseline="0" dirty="0" err="1">
                <a:solidFill>
                  <a:srgbClr val="000000"/>
                </a:solidFill>
                <a:effectLst/>
                <a:uFillTx/>
                <a:latin typeface="Calibri"/>
              </a:rPr>
              <a:t>thrawsffobaidd</a:t>
            </a:r>
            <a:r>
              <a:rPr lang="cy-GB" sz="1200" b="0" i="0" u="none" strike="noStrike" cap="none" baseline="0" dirty="0">
                <a:solidFill>
                  <a:srgbClr val="000000"/>
                </a:solidFill>
                <a:effectLst/>
                <a:uFillTx/>
                <a:latin typeface="Calibri"/>
              </a:rPr>
              <a:t>. </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1423328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Dewiswch rai disgyblion i rannu beth maen nhw'n mynd i'w wneud i herio homoffobia, </a:t>
            </a:r>
            <a:r>
              <a:rPr lang="cy-GB" sz="1200" b="0" i="0" u="none" strike="noStrike" cap="none" baseline="0" dirty="0" err="1">
                <a:solidFill>
                  <a:srgbClr val="000000"/>
                </a:solidFill>
                <a:effectLst/>
                <a:uFillTx/>
                <a:latin typeface="+mn-lt"/>
              </a:rPr>
              <a:t>deuffobia</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thrawsffobia</a:t>
            </a:r>
            <a:r>
              <a:rPr lang="cy-GB" sz="1200" b="0" i="0" u="none" strike="noStrike" cap="none" baseline="0" dirty="0">
                <a:solidFill>
                  <a:srgbClr val="000000"/>
                </a:solidFill>
                <a:effectLst/>
                <a:uFillTx/>
                <a:latin typeface="+mn-lt"/>
              </a:rPr>
              <a:t> ac i fod yn gynghreiriad </a:t>
            </a:r>
            <a:r>
              <a:rPr lang="cy-GB" sz="1200" b="0" i="0" u="none" strike="noStrike" cap="none" baseline="0" dirty="0" err="1">
                <a:solidFill>
                  <a:srgbClr val="000000"/>
                </a:solidFill>
                <a:effectLst/>
                <a:uFillTx/>
                <a:latin typeface="+mn-lt"/>
              </a:rPr>
              <a:t>LHDT</a:t>
            </a:r>
            <a:endParaRPr lang="cy-GB" sz="1200" b="0" i="0" u="none" strike="noStrike" cap="none" baseline="0" dirty="0">
              <a:solidFill>
                <a:srgbClr val="000000"/>
              </a:solidFill>
              <a:effectLst/>
              <a:uFillTx/>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Anogwch y disgyblion i herio bwlio pan fyddan nhw'n ei weld, i adrodd amdano, i gefnogi eu cyfeillion i adrodd amdano, ac yn syml iawn, i fod yn garedig!</a:t>
            </a: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367376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200" b="0" i="0" u="none" strike="noStrike" cap="none" baseline="0" dirty="0">
                <a:solidFill>
                  <a:srgbClr val="000000"/>
                </a:solidFill>
                <a:effectLst/>
                <a:uFillTx/>
                <a:latin typeface="+mn-lt"/>
              </a:rPr>
              <a:t>Adnodd ar gyfer Ysgolion Uwchradd prif ffrwd yw hwn.</a:t>
            </a:r>
          </a:p>
          <a:p>
            <a:endParaRPr lang="en-US" sz="1200" dirty="0">
              <a:latin typeface="+mn-lt"/>
            </a:endParaRPr>
          </a:p>
          <a:p>
            <a:r>
              <a:rPr lang="cy-GB" sz="1200" b="0" i="0" u="none" strike="noStrike" cap="none" baseline="0" dirty="0">
                <a:solidFill>
                  <a:srgbClr val="000000"/>
                </a:solidFill>
                <a:effectLst/>
                <a:uFillTx/>
                <a:latin typeface="+mn-lt"/>
              </a:rPr>
              <a:t>Cyflwynwch y gwasanaeth, esboniwch wrth y disgyblion eich bod yn un o ysgolion Hyrwyddwyr Ysgolion </a:t>
            </a:r>
            <a:r>
              <a:rPr lang="cy-GB" sz="1200" b="0" i="0" u="none" strike="noStrike" cap="none" baseline="0" dirty="0" err="1">
                <a:solidFill>
                  <a:srgbClr val="000000"/>
                </a:solidFill>
                <a:effectLst/>
                <a:uFillTx/>
                <a:latin typeface="+mn-lt"/>
              </a:rPr>
              <a:t>Stonewall</a:t>
            </a:r>
            <a:r>
              <a:rPr lang="cy-GB" sz="1200" b="0" i="0" u="none" strike="noStrike" cap="none" baseline="0" dirty="0">
                <a:solidFill>
                  <a:srgbClr val="000000"/>
                </a:solidFill>
                <a:effectLst/>
                <a:uFillTx/>
                <a:latin typeface="+mn-lt"/>
              </a:rPr>
              <a:t>.</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22545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Gwyliwch fideo ‘You </a:t>
            </a:r>
            <a:r>
              <a:rPr lang="cy-GB" sz="1200" b="0" i="0" u="none" strike="noStrike" cap="none" baseline="0" dirty="0" err="1">
                <a:solidFill>
                  <a:srgbClr val="000000"/>
                </a:solidFill>
                <a:effectLst/>
                <a:uFillTx/>
                <a:latin typeface="Calibri"/>
              </a:rPr>
              <a:t>Need</a:t>
            </a:r>
            <a:r>
              <a:rPr lang="cy-GB" sz="1200" b="0" i="0" u="none" strike="noStrike" cap="none" baseline="0" dirty="0">
                <a:solidFill>
                  <a:srgbClr val="000000"/>
                </a:solidFill>
                <a:effectLst/>
                <a:uFillTx/>
                <a:latin typeface="Calibri"/>
              </a:rPr>
              <a:t> to </a:t>
            </a:r>
            <a:r>
              <a:rPr lang="cy-GB" sz="1200" b="0" i="0" u="none" strike="noStrike" cap="none" baseline="0" dirty="0" err="1">
                <a:solidFill>
                  <a:srgbClr val="000000"/>
                </a:solidFill>
                <a:effectLst/>
                <a:uFillTx/>
                <a:latin typeface="Calibri"/>
              </a:rPr>
              <a:t>Calm</a:t>
            </a:r>
            <a:r>
              <a:rPr lang="cy-GB" sz="1200" b="0" i="0" u="none" strike="noStrike" cap="none" baseline="0" dirty="0">
                <a:solidFill>
                  <a:srgbClr val="000000"/>
                </a:solidFill>
                <a:effectLst/>
                <a:uFillTx/>
                <a:latin typeface="Calibri"/>
              </a:rPr>
              <a:t> Down’ gan Taylor </a:t>
            </a:r>
            <a:r>
              <a:rPr lang="cy-GB" sz="1200" b="0" i="0" u="none" strike="noStrike" cap="none" baseline="0" dirty="0" err="1">
                <a:solidFill>
                  <a:srgbClr val="000000"/>
                </a:solidFill>
                <a:effectLst/>
                <a:uFillTx/>
                <a:latin typeface="Calibri"/>
              </a:rPr>
              <a:t>Swift</a:t>
            </a:r>
            <a:r>
              <a:rPr lang="cy-GB" sz="1200" b="0" i="0" u="none" strike="noStrike" cap="none" baseline="0" dirty="0">
                <a:solidFill>
                  <a:srgbClr val="000000"/>
                </a:solidFill>
                <a:effectLst/>
                <a:uFillTx/>
                <a:latin typeface="Calibri"/>
              </a:rPr>
              <a:t>: </a:t>
            </a:r>
            <a:r>
              <a:rPr lang="cy-GB" sz="1200" b="0" i="0" u="none" strike="noStrike" cap="none" baseline="0" dirty="0">
                <a:solidFill>
                  <a:srgbClr val="000000"/>
                </a:solidFill>
                <a:effectLst/>
                <a:uFillTx/>
                <a:latin typeface="Calibri"/>
                <a:hlinkClick r:id="rId3" history="0"/>
              </a:rPr>
              <a:t>https://www.youtube.com/watch?v=Dkk9gvTmCXY</a:t>
            </a:r>
            <a:r>
              <a:rPr lang="cy-GB" sz="1200" b="0" i="0" u="none" strike="noStrike" cap="none" baseline="0" dirty="0">
                <a:solidFill>
                  <a:srgbClr val="000000"/>
                </a:solidFill>
                <a:effectLst/>
                <a:uFillTx/>
                <a:latin typeface="Calibri"/>
              </a:rPr>
              <a:t> </a:t>
            </a: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Anogwch y disgyblion i wrando ar y geiriau a myfyrio ar ystyr y gân.</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585717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Siaradwch am eiriau'r gân: “You </a:t>
            </a:r>
            <a:r>
              <a:rPr lang="cy-GB" sz="1200" b="0" i="0" u="none" strike="noStrike" cap="none" baseline="0" dirty="0" err="1">
                <a:solidFill>
                  <a:srgbClr val="000000"/>
                </a:solidFill>
                <a:effectLst/>
                <a:uFillTx/>
                <a:latin typeface="+mn-lt"/>
              </a:rPr>
              <a:t>are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somebody</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that</a:t>
            </a:r>
            <a:r>
              <a:rPr lang="cy-GB" sz="1200" b="0" i="0" u="none" strike="noStrike" cap="none" baseline="0" dirty="0">
                <a:solidFill>
                  <a:srgbClr val="000000"/>
                </a:solidFill>
                <a:effectLst/>
                <a:uFillTx/>
                <a:latin typeface="+mn-lt"/>
              </a:rPr>
              <a:t> I </a:t>
            </a:r>
            <a:r>
              <a:rPr lang="cy-GB" sz="1200" b="0" i="0" u="none" strike="noStrike" cap="none" baseline="0" dirty="0" err="1">
                <a:solidFill>
                  <a:srgbClr val="000000"/>
                </a:solidFill>
                <a:effectLst/>
                <a:uFillTx/>
                <a:latin typeface="+mn-lt"/>
              </a:rPr>
              <a:t>don’t</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know</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but</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you’re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coming</a:t>
            </a:r>
            <a:r>
              <a:rPr lang="cy-GB" sz="1200" b="0" i="0" u="none" strike="noStrike" cap="none" baseline="0" dirty="0">
                <a:solidFill>
                  <a:srgbClr val="000000"/>
                </a:solidFill>
                <a:effectLst/>
                <a:uFillTx/>
                <a:latin typeface="+mn-lt"/>
              </a:rPr>
              <a:t> at </a:t>
            </a:r>
            <a:r>
              <a:rPr lang="cy-GB" sz="1200" b="0" i="0" u="none" strike="noStrike" cap="none" baseline="0" dirty="0" err="1">
                <a:solidFill>
                  <a:srgbClr val="000000"/>
                </a:solidFill>
                <a:effectLst/>
                <a:uFillTx/>
                <a:latin typeface="+mn-lt"/>
              </a:rPr>
              <a:t>my</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friends</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like</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missile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sunshine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on</a:t>
            </a:r>
            <a:r>
              <a:rPr lang="cy-GB" sz="1200" b="0" i="0" u="none" strike="noStrike" cap="none" baseline="0" dirty="0">
                <a:solidFill>
                  <a:srgbClr val="000000"/>
                </a:solidFill>
                <a:effectLst/>
                <a:uFillTx/>
                <a:latin typeface="+mn-lt"/>
              </a:rPr>
              <a:t> the </a:t>
            </a:r>
            <a:r>
              <a:rPr lang="cy-GB" sz="1200" b="0" i="0" u="none" strike="noStrike" cap="none" baseline="0" dirty="0" err="1">
                <a:solidFill>
                  <a:srgbClr val="000000"/>
                </a:solidFill>
                <a:effectLst/>
                <a:uFillTx/>
                <a:latin typeface="+mn-lt"/>
              </a:rPr>
              <a:t>street</a:t>
            </a:r>
            <a:r>
              <a:rPr lang="cy-GB" sz="1200" b="0" i="0" u="none" strike="noStrike" cap="none" baseline="0" dirty="0">
                <a:solidFill>
                  <a:srgbClr val="000000"/>
                </a:solidFill>
                <a:effectLst/>
                <a:uFillTx/>
                <a:latin typeface="+mn-lt"/>
              </a:rPr>
              <a:t> at the </a:t>
            </a:r>
            <a:r>
              <a:rPr lang="cy-GB" sz="1200" b="0" i="0" u="none" strike="noStrike" cap="none" baseline="0" dirty="0" err="1">
                <a:solidFill>
                  <a:srgbClr val="000000"/>
                </a:solidFill>
                <a:effectLst/>
                <a:uFillTx/>
                <a:latin typeface="+mn-lt"/>
              </a:rPr>
              <a:t>parade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but</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you</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would</a:t>
            </a:r>
            <a:r>
              <a:rPr lang="cy-GB" sz="1200" b="0" i="0" u="none" strike="noStrike" cap="none" baseline="0" dirty="0">
                <a:solidFill>
                  <a:srgbClr val="000000"/>
                </a:solidFill>
                <a:effectLst/>
                <a:uFillTx/>
                <a:latin typeface="+mn-lt"/>
              </a:rPr>
              <a:t> rather be </a:t>
            </a:r>
            <a:r>
              <a:rPr lang="cy-GB" sz="1200" b="0" i="0" u="none" strike="noStrike" cap="none" baseline="0" dirty="0" err="1">
                <a:solidFill>
                  <a:srgbClr val="000000"/>
                </a:solidFill>
                <a:effectLst/>
                <a:uFillTx/>
                <a:latin typeface="+mn-lt"/>
              </a:rPr>
              <a:t>in</a:t>
            </a:r>
            <a:r>
              <a:rPr lang="cy-GB" sz="1200" b="0" i="0" u="none" strike="noStrike" cap="none" baseline="0" dirty="0">
                <a:solidFill>
                  <a:srgbClr val="000000"/>
                </a:solidFill>
                <a:effectLst/>
                <a:uFillTx/>
                <a:latin typeface="+mn-lt"/>
              </a:rPr>
              <a:t> the </a:t>
            </a:r>
            <a:r>
              <a:rPr lang="cy-GB" sz="1200" b="0" i="0" u="none" strike="noStrike" cap="none" baseline="0" dirty="0" err="1">
                <a:solidFill>
                  <a:srgbClr val="000000"/>
                </a:solidFill>
                <a:effectLst/>
                <a:uFillTx/>
                <a:latin typeface="+mn-lt"/>
              </a:rPr>
              <a:t>dark</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ages</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control</a:t>
            </a:r>
            <a:r>
              <a:rPr lang="cy-GB" sz="1200" b="0" i="0" u="none" strike="noStrike" cap="none" baseline="0" dirty="0">
                <a:solidFill>
                  <a:srgbClr val="000000"/>
                </a:solidFill>
                <a:effectLst/>
                <a:uFillTx/>
                <a:latin typeface="+mn-lt"/>
              </a:rPr>
              <a:t> the </a:t>
            </a:r>
            <a:r>
              <a:rPr lang="cy-GB" sz="1200" b="0" i="0" u="none" strike="noStrike" cap="none" baseline="0" dirty="0" err="1">
                <a:solidFill>
                  <a:srgbClr val="000000"/>
                </a:solidFill>
                <a:effectLst/>
                <a:uFillTx/>
                <a:latin typeface="+mn-lt"/>
              </a:rPr>
              <a:t>urges</a:t>
            </a:r>
            <a:r>
              <a:rPr lang="cy-GB" sz="1200" b="0" i="0" u="none" strike="noStrike" cap="none" baseline="0" dirty="0">
                <a:solidFill>
                  <a:srgbClr val="000000"/>
                </a:solidFill>
                <a:effectLst/>
                <a:uFillTx/>
                <a:latin typeface="+mn-lt"/>
              </a:rPr>
              <a:t> to </a:t>
            </a:r>
            <a:r>
              <a:rPr lang="cy-GB" sz="1200" b="0" i="0" u="none" strike="noStrike" cap="none" baseline="0" dirty="0" err="1">
                <a:solidFill>
                  <a:srgbClr val="000000"/>
                </a:solidFill>
                <a:effectLst/>
                <a:uFillTx/>
                <a:latin typeface="+mn-lt"/>
              </a:rPr>
              <a:t>scream</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about</a:t>
            </a:r>
            <a:r>
              <a:rPr lang="cy-GB" sz="1200" b="0" i="0" u="none" strike="noStrike" cap="none" baseline="0" dirty="0">
                <a:solidFill>
                  <a:srgbClr val="000000"/>
                </a:solidFill>
                <a:effectLst/>
                <a:uFillTx/>
                <a:latin typeface="+mn-lt"/>
              </a:rPr>
              <a:t> all the </a:t>
            </a:r>
            <a:r>
              <a:rPr lang="cy-GB" sz="1200" b="0" i="0" u="none" strike="noStrike" cap="none" baseline="0" dirty="0" err="1">
                <a:solidFill>
                  <a:srgbClr val="000000"/>
                </a:solidFill>
                <a:effectLst/>
                <a:uFillTx/>
                <a:latin typeface="+mn-lt"/>
              </a:rPr>
              <a:t>people</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you</a:t>
            </a:r>
            <a:r>
              <a:rPr lang="cy-GB" sz="1200" b="0" i="0" u="none" strike="noStrike" cap="none" baseline="0" dirty="0">
                <a:solidFill>
                  <a:srgbClr val="000000"/>
                </a:solidFill>
                <a:effectLst/>
                <a:uFillTx/>
                <a:latin typeface="+mn-lt"/>
              </a:rPr>
              <a:t> </a:t>
            </a:r>
            <a:r>
              <a:rPr lang="cy-GB" sz="1200" b="0" i="0" u="none" strike="noStrike" cap="none" baseline="0" dirty="0" err="1">
                <a:solidFill>
                  <a:srgbClr val="000000"/>
                </a:solidFill>
                <a:effectLst/>
                <a:uFillTx/>
                <a:latin typeface="+mn-lt"/>
              </a:rPr>
              <a:t>hate</a:t>
            </a:r>
            <a:r>
              <a:rPr lang="cy-GB" sz="1200" b="0" i="0" u="none" strike="noStrike" cap="none" baseline="0" dirty="0">
                <a:solidFill>
                  <a:srgbClr val="000000"/>
                </a:solidFill>
                <a:effectLst/>
                <a:uFillTx/>
                <a:latin typeface="+mn-lt"/>
              </a:rPr>
              <a:t>”</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Trafodwch y ffaith bod Taylor yn siarad allan yn erbyn homoffobia, </a:t>
            </a:r>
            <a:r>
              <a:rPr lang="cy-GB" sz="1200" b="0" i="0" u="none" strike="noStrike" cap="none" baseline="0" dirty="0" err="1">
                <a:solidFill>
                  <a:srgbClr val="000000"/>
                </a:solidFill>
                <a:effectLst/>
                <a:uFillTx/>
                <a:latin typeface="+mn-lt"/>
              </a:rPr>
              <a:t>deuffobia</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thrawsffobia</a:t>
            </a:r>
            <a:r>
              <a:rPr lang="cy-GB" sz="1200" b="0" i="0" u="none" strike="noStrike" cap="none" baseline="0" dirty="0">
                <a:solidFill>
                  <a:srgbClr val="000000"/>
                </a:solidFill>
                <a:effectLst/>
                <a:uFillTx/>
                <a:latin typeface="+mn-lt"/>
              </a:rPr>
              <a:t> – ar-lein a wyneb yn wyneb.</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Trafodwch y ffaith bod rhai wedi beirniadu'r fideo am bortreadu pobl homoffobaidd, </a:t>
            </a:r>
            <a:r>
              <a:rPr lang="cy-GB" sz="1200" b="0" i="0" u="none" strike="noStrike" cap="none" baseline="0" dirty="0" err="1">
                <a:solidFill>
                  <a:srgbClr val="000000"/>
                </a:solidFill>
                <a:effectLst/>
                <a:uFillTx/>
                <a:latin typeface="+mn-lt"/>
              </a:rPr>
              <a:t>deuffobaidd</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thrawsffobaidd</a:t>
            </a:r>
            <a:r>
              <a:rPr lang="cy-GB" sz="1200" b="0" i="0" u="none" strike="noStrike" cap="none" baseline="0" dirty="0">
                <a:solidFill>
                  <a:srgbClr val="000000"/>
                </a:solidFill>
                <a:effectLst/>
                <a:uFillTx/>
                <a:latin typeface="+mn-lt"/>
              </a:rPr>
              <a:t> fel un math arbennig o berson – ond y gwir yw bod llawer o bobl o wahanol gefndiroedd yn gallu bod yn homoffobaidd, yn </a:t>
            </a:r>
            <a:r>
              <a:rPr lang="cy-GB" sz="1200" b="0" i="0" u="none" strike="noStrike" cap="none" baseline="0" dirty="0" err="1">
                <a:solidFill>
                  <a:srgbClr val="000000"/>
                </a:solidFill>
                <a:effectLst/>
                <a:uFillTx/>
                <a:latin typeface="+mn-lt"/>
              </a:rPr>
              <a:t>ddeuffobaidd</a:t>
            </a:r>
            <a:r>
              <a:rPr lang="cy-GB" sz="1200" b="0" i="0" u="none" strike="noStrike" cap="none" baseline="0" dirty="0">
                <a:solidFill>
                  <a:srgbClr val="000000"/>
                </a:solidFill>
                <a:effectLst/>
                <a:uFillTx/>
                <a:latin typeface="+mn-lt"/>
              </a:rPr>
              <a:t> neu'n </a:t>
            </a:r>
            <a:r>
              <a:rPr lang="cy-GB" sz="1200" b="0" i="0" u="none" strike="noStrike" cap="none" baseline="0" dirty="0" err="1">
                <a:solidFill>
                  <a:srgbClr val="000000"/>
                </a:solidFill>
                <a:effectLst/>
                <a:uFillTx/>
                <a:latin typeface="+mn-lt"/>
              </a:rPr>
              <a:t>drawsffobaidd</a:t>
            </a:r>
            <a:r>
              <a:rPr lang="cy-GB" sz="1200" b="0" i="0" u="none" strike="noStrike" cap="none" baseline="0" dirty="0">
                <a:solidFill>
                  <a:srgbClr val="000000"/>
                </a:solidFill>
                <a:effectLst/>
                <a:uFillTx/>
                <a:latin typeface="+mn-lt"/>
              </a:rPr>
              <a:t> ar ryw adeg yn eu bywydau. Fe allai llawer o bobl o wahanol gefndiroedd fod yn gynghreiriad </a:t>
            </a:r>
            <a:r>
              <a:rPr lang="cy-GB" sz="1200" b="0" i="0" u="none" strike="noStrike" cap="none" baseline="0" dirty="0" err="1">
                <a:solidFill>
                  <a:srgbClr val="000000"/>
                </a:solidFill>
                <a:effectLst/>
                <a:uFillTx/>
                <a:latin typeface="+mn-lt"/>
              </a:rPr>
              <a:t>LHDT</a:t>
            </a:r>
            <a:r>
              <a:rPr lang="cy-GB" sz="1200" b="0" i="0" u="none" strike="noStrike" cap="none" baseline="0" dirty="0">
                <a:solidFill>
                  <a:srgbClr val="000000"/>
                </a:solidFill>
                <a:effectLst/>
                <a:uFillTx/>
                <a:latin typeface="+mn-lt"/>
              </a:rPr>
              <a:t> da hefyd, neu'n </a:t>
            </a:r>
            <a:r>
              <a:rPr lang="cy-GB" sz="1200" b="0" i="0" u="none" strike="noStrike" cap="none" baseline="0" dirty="0" err="1">
                <a:solidFill>
                  <a:srgbClr val="000000"/>
                </a:solidFill>
                <a:effectLst/>
                <a:uFillTx/>
                <a:latin typeface="+mn-lt"/>
              </a:rPr>
              <a:t>LHDT</a:t>
            </a:r>
            <a:r>
              <a:rPr lang="cy-GB" sz="1200" b="0" i="0" u="none" strike="noStrike" cap="none" baseline="0" dirty="0">
                <a:solidFill>
                  <a:srgbClr val="000000"/>
                </a:solidFill>
                <a:effectLst/>
                <a:uFillTx/>
                <a:latin typeface="+mn-lt"/>
              </a:rPr>
              <a:t> eu hunain – peidiwch â chymryd dim byd yn ganiataol, ond cofiwch herio bwlio homoffobaidd, </a:t>
            </a:r>
            <a:r>
              <a:rPr lang="cy-GB" sz="1200" b="0" i="0" u="none" strike="noStrike" cap="none" baseline="0" dirty="0" err="1">
                <a:solidFill>
                  <a:srgbClr val="000000"/>
                </a:solidFill>
                <a:effectLst/>
                <a:uFillTx/>
                <a:latin typeface="+mn-lt"/>
              </a:rPr>
              <a:t>deuffobaidd</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thrawsffobaidd</a:t>
            </a:r>
            <a:r>
              <a:rPr lang="cy-GB" sz="1200" b="0" i="0" u="none" strike="noStrike" cap="none" baseline="0" dirty="0">
                <a:solidFill>
                  <a:srgbClr val="000000"/>
                </a:solidFill>
                <a:effectLst/>
                <a:uFillTx/>
                <a:latin typeface="+mn-lt"/>
              </a:rPr>
              <a:t>.</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21962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Rhannwch y dyfyniad o'r adroddiad ysgol. Sut byddai cael eich bwlio am fod yn </a:t>
            </a:r>
            <a:r>
              <a:rPr lang="cy-GB" sz="1200" b="0" i="0" u="none" strike="noStrike" cap="none" baseline="0" dirty="0" err="1">
                <a:solidFill>
                  <a:srgbClr val="000000"/>
                </a:solidFill>
                <a:effectLst/>
                <a:uFillTx/>
                <a:latin typeface="Calibri"/>
              </a:rPr>
              <a:t>LHDT</a:t>
            </a:r>
            <a:r>
              <a:rPr lang="cy-GB" sz="1200" b="0" i="0" u="none" strike="noStrike" cap="none" baseline="0" dirty="0">
                <a:solidFill>
                  <a:srgbClr val="000000"/>
                </a:solidFill>
                <a:effectLst/>
                <a:uFillTx/>
                <a:latin typeface="Calibri"/>
              </a:rPr>
              <a:t> yn teimlo?</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276664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Rhannwch y dyfyniad o'r adroddiad ysgol. Sut byddai cael eich bwlio am fod yn </a:t>
            </a:r>
            <a:r>
              <a:rPr lang="cy-GB" sz="1200" b="0" i="0" u="none" strike="noStrike" cap="none" baseline="0" dirty="0" err="1">
                <a:solidFill>
                  <a:srgbClr val="000000"/>
                </a:solidFill>
                <a:effectLst/>
                <a:uFillTx/>
                <a:latin typeface="Calibri"/>
              </a:rPr>
              <a:t>LHDT</a:t>
            </a:r>
            <a:r>
              <a:rPr lang="cy-GB" sz="1200" b="0" i="0" u="none" strike="noStrike" cap="none" baseline="0" dirty="0">
                <a:solidFill>
                  <a:srgbClr val="000000"/>
                </a:solidFill>
                <a:effectLst/>
                <a:uFillTx/>
                <a:latin typeface="Calibri"/>
              </a:rPr>
              <a:t> yn teimlo?</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530772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Rhannwch y dyfyniad o'r adroddiad ysgol. Sut byddai cael eich bwlio am fod yn </a:t>
            </a:r>
            <a:r>
              <a:rPr lang="cy-GB" sz="1200" b="0" i="0" u="none" strike="noStrike" cap="none" baseline="0" dirty="0" err="1">
                <a:solidFill>
                  <a:srgbClr val="000000"/>
                </a:solidFill>
                <a:effectLst/>
                <a:uFillTx/>
                <a:latin typeface="Calibri"/>
              </a:rPr>
              <a:t>LHDT</a:t>
            </a:r>
            <a:r>
              <a:rPr lang="cy-GB" sz="1200" b="0" i="0" u="none" strike="noStrike" cap="none" baseline="0" dirty="0">
                <a:solidFill>
                  <a:srgbClr val="000000"/>
                </a:solidFill>
                <a:effectLst/>
                <a:uFillTx/>
                <a:latin typeface="Calibri"/>
              </a:rPr>
              <a:t> yn teimlo?</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806684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Calibri"/>
              </a:rPr>
              <a:t>Rhannwch y dyfyniad o'r adroddiad ysgol. Sut byddai cael eich bwlio am fod yn </a:t>
            </a:r>
            <a:r>
              <a:rPr lang="cy-GB" sz="1200" b="0" i="0" u="none" strike="noStrike" cap="none" baseline="0" dirty="0" err="1">
                <a:solidFill>
                  <a:srgbClr val="000000"/>
                </a:solidFill>
                <a:effectLst/>
                <a:uFillTx/>
                <a:latin typeface="Calibri"/>
              </a:rPr>
              <a:t>LHDT</a:t>
            </a:r>
            <a:r>
              <a:rPr lang="cy-GB" sz="1200" b="0" i="0" u="none" strike="noStrike" cap="none" baseline="0" dirty="0">
                <a:solidFill>
                  <a:srgbClr val="000000"/>
                </a:solidFill>
                <a:effectLst/>
                <a:uFillTx/>
                <a:latin typeface="Calibri"/>
              </a:rPr>
              <a:t> yn teimlo?</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1644523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Esboniwch ei bod hi'n wythnos </a:t>
            </a:r>
            <a:r>
              <a:rPr lang="cy-GB" sz="1200" b="0" i="0" u="none" strike="noStrike" cap="none" baseline="0" dirty="0" err="1">
                <a:solidFill>
                  <a:srgbClr val="000000"/>
                </a:solidFill>
                <a:effectLst/>
                <a:uFillTx/>
                <a:latin typeface="+mn-lt"/>
              </a:rPr>
              <a:t>gwrthfwlio</a:t>
            </a:r>
            <a:r>
              <a:rPr lang="cy-GB" sz="1200" b="0" i="0" u="none" strike="noStrike" cap="none" baseline="0" dirty="0">
                <a:solidFill>
                  <a:srgbClr val="000000"/>
                </a:solidFill>
                <a:effectLst/>
                <a:uFillTx/>
                <a:latin typeface="+mn-lt"/>
              </a:rPr>
              <a:t> ac mai'r thema yw "Mae newid yn dechrau gyda ni".  Eleni, y nod yw addysgu ysgolion a lleoliadau, plant a phobl ifanc, rhieni a gofalwyr fel eu bod nhw'n dod i ddeall bod angen i bawb gymryd cyfrifoldeb er mwyn rhoi diwedd ar fwlio. Fel arfer, mae bwlio'n cael ei ddiffinio fel ymddygiad sy'n cael ei ailadrodd gyda'r nod o </a:t>
            </a:r>
            <a:r>
              <a:rPr lang="cy-GB" sz="1200" b="0" i="0" u="none" strike="noStrike" cap="none" baseline="0" dirty="0" err="1">
                <a:solidFill>
                  <a:srgbClr val="000000"/>
                </a:solidFill>
                <a:effectLst/>
                <a:uFillTx/>
                <a:latin typeface="+mn-lt"/>
              </a:rPr>
              <a:t>frifo</a:t>
            </a:r>
            <a:r>
              <a:rPr lang="cy-GB" sz="1200" b="0" i="0" u="none" strike="noStrike" cap="none" baseline="0" dirty="0">
                <a:solidFill>
                  <a:srgbClr val="000000"/>
                </a:solidFill>
                <a:effectLst/>
                <a:uFillTx/>
                <a:latin typeface="+mn-lt"/>
              </a:rPr>
              <a:t> rhywun, naill ai'n emosiynol neu'n gorfforol.</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lang="cy-GB" sz="1200" b="0" i="0" u="none" strike="noStrike" cap="none" baseline="0" dirty="0">
                <a:solidFill>
                  <a:srgbClr val="000000"/>
                </a:solidFill>
                <a:effectLst/>
                <a:uFillTx/>
                <a:latin typeface="+mn-lt"/>
              </a:rPr>
              <a:t>Gofynnwch i'r disgyblion fyfyrio ar homoffobia, </a:t>
            </a:r>
            <a:r>
              <a:rPr lang="cy-GB" sz="1200" b="0" i="0" u="none" strike="noStrike" cap="none" baseline="0" dirty="0" err="1">
                <a:solidFill>
                  <a:srgbClr val="000000"/>
                </a:solidFill>
                <a:effectLst/>
                <a:uFillTx/>
                <a:latin typeface="+mn-lt"/>
              </a:rPr>
              <a:t>deuffobia</a:t>
            </a:r>
            <a:r>
              <a:rPr lang="cy-GB" sz="1200" b="0" i="0" u="none" strike="noStrike" cap="none" baseline="0" dirty="0">
                <a:solidFill>
                  <a:srgbClr val="000000"/>
                </a:solidFill>
                <a:effectLst/>
                <a:uFillTx/>
                <a:latin typeface="+mn-lt"/>
              </a:rPr>
              <a:t> a </a:t>
            </a:r>
            <a:r>
              <a:rPr lang="cy-GB" sz="1200" b="0" i="0" u="none" strike="noStrike" cap="none" baseline="0" dirty="0" err="1">
                <a:solidFill>
                  <a:srgbClr val="000000"/>
                </a:solidFill>
                <a:effectLst/>
                <a:uFillTx/>
                <a:latin typeface="+mn-lt"/>
              </a:rPr>
              <a:t>thrawsffobia</a:t>
            </a:r>
            <a:r>
              <a:rPr lang="cy-GB" sz="1200" b="0" i="0" u="none" strike="noStrike" cap="none" baseline="0" dirty="0">
                <a:solidFill>
                  <a:srgbClr val="000000"/>
                </a:solidFill>
                <a:effectLst/>
                <a:uFillTx/>
                <a:latin typeface="+mn-lt"/>
              </a:rPr>
              <a:t> yn benodol.</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dirty="0">
              <a:latin typeface="+mn-lt"/>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30824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7D3899-9ECD-4360-B5B4-603763446FA6}"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109183804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D3899-9ECD-4360-B5B4-603763446FA6}"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401490570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D3899-9ECD-4360-B5B4-603763446FA6}"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4751982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D3899-9ECD-4360-B5B4-603763446FA6}"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428520482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D3899-9ECD-4360-B5B4-603763446FA6}"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9568726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7D3899-9ECD-4360-B5B4-603763446FA6}"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936656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7D3899-9ECD-4360-B5B4-603763446FA6}"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9396681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7D3899-9ECD-4360-B5B4-603763446FA6}"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29853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D3899-9ECD-4360-B5B4-603763446FA6}"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1275812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130785215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00272049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D3899-9ECD-4360-B5B4-603763446FA6}" type="datetimeFigureOut">
              <a:rPr lang="en-GB" smtClean="0"/>
              <a:t>10/11/2022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3B9DD-A089-4C88-AD47-BBD9F7A16467}" type="slidenum">
              <a:rPr lang="en-GB" smtClean="0"/>
              <a:t>‹#›</a:t>
            </a:fld>
            <a:endParaRPr lang="en-GB"/>
          </a:p>
        </p:txBody>
      </p:sp>
    </p:spTree>
    <p:extLst>
      <p:ext uri="{BB962C8B-B14F-4D97-AF65-F5344CB8AC3E}">
        <p14:creationId xmlns:p14="http://schemas.microsoft.com/office/powerpoint/2010/main" val="1679932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520511"/>
            <a:ext cx="8566019" cy="5816977"/>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err="1">
                <a:solidFill>
                  <a:schemeClr val="bg1"/>
                </a:solidFill>
                <a:latin typeface="Arial" panose="020B0604020202020204" pitchFamily="34" charset="0"/>
                <a:cs typeface="Arial" panose="020B0604020202020204" pitchFamily="34" charset="0"/>
              </a:rPr>
              <a:t>Templad</a:t>
            </a:r>
            <a:r>
              <a:rPr lang="en-GB" sz="2700" b="1" dirty="0">
                <a:solidFill>
                  <a:schemeClr val="bg1"/>
                </a:solidFill>
                <a:latin typeface="Arial" panose="020B0604020202020204" pitchFamily="34" charset="0"/>
                <a:cs typeface="Arial" panose="020B0604020202020204" pitchFamily="34" charset="0"/>
              </a:rPr>
              <a:t> PowerPoint:</a:t>
            </a:r>
          </a:p>
          <a:p>
            <a:r>
              <a:rPr lang="en-GB" sz="2700" b="1" dirty="0" err="1">
                <a:solidFill>
                  <a:schemeClr val="bg1"/>
                </a:solidFill>
                <a:latin typeface="Arial" panose="020B0604020202020204" pitchFamily="34" charset="0"/>
                <a:cs typeface="Arial" panose="020B0604020202020204" pitchFamily="34" charset="0"/>
              </a:rPr>
              <a:t>Gwasanaeth</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ar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gyfer</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Wythnos</a:t>
            </a:r>
            <a:r>
              <a:rPr lang="en-GB" sz="2700" b="1" dirty="0">
                <a:solidFill>
                  <a:schemeClr val="bg1"/>
                </a:solidFill>
                <a:latin typeface="Arial" panose="020B0604020202020204" pitchFamily="34" charset="0"/>
                <a:cs typeface="Arial" panose="020B0604020202020204" pitchFamily="34" charset="0"/>
              </a:rPr>
              <a:t> </a:t>
            </a:r>
            <a:r>
              <a:rPr lang="en-GB" sz="2700" b="1" dirty="0" err="1">
                <a:solidFill>
                  <a:schemeClr val="bg1"/>
                </a:solidFill>
                <a:latin typeface="Arial" panose="020B0604020202020204" pitchFamily="34" charset="0"/>
                <a:cs typeface="Arial" panose="020B0604020202020204" pitchFamily="34" charset="0"/>
              </a:rPr>
              <a:t>Gwrthfwlio</a:t>
            </a:r>
            <a:endParaRPr lang="en-GB" sz="2700" b="1"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cy-GB" altLang="en-US" sz="16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altLang="en-US" sz="1600" dirty="0" err="1">
                <a:solidFill>
                  <a:schemeClr val="bg1"/>
                </a:solidFill>
                <a:latin typeface="Arial" panose="020B0604020202020204" pitchFamily="34" charset="0"/>
                <a:cs typeface="Arial" panose="020B0604020202020204" pitchFamily="34" charset="0"/>
              </a:rPr>
              <a:t>Ysgolion</a:t>
            </a:r>
            <a:r>
              <a:rPr lang="en-GB" altLang="en-US" sz="1600" dirty="0">
                <a:solidFill>
                  <a:schemeClr val="bg1"/>
                </a:solidFill>
                <a:latin typeface="Arial" panose="020B0604020202020204" pitchFamily="34" charset="0"/>
                <a:cs typeface="Arial" panose="020B0604020202020204" pitchFamily="34" charset="0"/>
              </a:rPr>
              <a:t> </a:t>
            </a:r>
            <a:r>
              <a:rPr lang="en-GB" altLang="en-US" sz="1600" dirty="0" err="1">
                <a:solidFill>
                  <a:schemeClr val="bg1"/>
                </a:solidFill>
                <a:latin typeface="Arial" panose="020B0604020202020204" pitchFamily="34" charset="0"/>
                <a:cs typeface="Arial" panose="020B0604020202020204" pitchFamily="34" charset="0"/>
              </a:rPr>
              <a:t>Uwchradd</a:t>
            </a:r>
            <a:r>
              <a:rPr lang="en-GB" altLang="en-US" sz="1600" dirty="0">
                <a:solidFill>
                  <a:schemeClr val="bg1"/>
                </a:solidFill>
                <a:latin typeface="Arial" panose="020B0604020202020204" pitchFamily="34" charset="0"/>
                <a:cs typeface="Arial" panose="020B0604020202020204" pitchFamily="34" charset="0"/>
              </a:rPr>
              <a:t> </a:t>
            </a:r>
          </a:p>
          <a:p>
            <a:pPr marL="257175" indent="-257175">
              <a:buFont typeface="Arial" panose="020B0604020202020204" pitchFamily="34" charset="0"/>
              <a:buChar char="•"/>
            </a:pPr>
            <a:endParaRPr lang="en-US" sz="15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anwybyddus</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gorau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diwgydd</a:t>
            </a:r>
            <a:r>
              <a:rPr lang="en-GB" sz="1200" dirty="0">
                <a:solidFill>
                  <a:schemeClr val="bg1"/>
                </a:solidFill>
                <a:latin typeface="Arial" panose="020B0604020202020204" pitchFamily="34" charset="0"/>
                <a:cs typeface="Arial" panose="020B0604020202020204" pitchFamily="34" charset="0"/>
              </a:rPr>
              <a:t> pan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gwersi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addasu</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anghenion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unigryw</a:t>
            </a:r>
            <a:r>
              <a:rPr lang="en-GB" sz="1200" dirty="0">
                <a:solidFill>
                  <a:schemeClr val="bg1"/>
                </a:solidFill>
                <a:latin typeface="Arial" panose="020B0604020202020204" pitchFamily="34" charset="0"/>
                <a:cs typeface="Arial" panose="020B0604020202020204" pitchFamily="34" charset="0"/>
              </a:rPr>
              <a:t> y plant neu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ifanc</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un </a:t>
            </a:r>
            <a:r>
              <a:rPr lang="en-GB" sz="1200" dirty="0" err="1">
                <a:solidFill>
                  <a:schemeClr val="bg1"/>
                </a:solidFill>
                <a:latin typeface="Arial" panose="020B0604020202020204" pitchFamily="34" charset="0"/>
                <a:cs typeface="Arial" panose="020B0604020202020204" pitchFamily="34" charset="0"/>
              </a:rPr>
              <a:t>dosbarth</a:t>
            </a:r>
            <a:r>
              <a:rPr lang="en-GB" sz="1200" dirty="0">
                <a:solidFill>
                  <a:schemeClr val="bg1"/>
                </a:solidFill>
                <a:latin typeface="Arial" panose="020B0604020202020204" pitchFamily="34" charset="0"/>
                <a:cs typeface="Arial" panose="020B0604020202020204" pitchFamily="34" charset="0"/>
              </a:rPr>
              <a:t>. Dyna </a:t>
            </a:r>
            <a:r>
              <a:rPr lang="en-GB" sz="1200" dirty="0" err="1">
                <a:solidFill>
                  <a:schemeClr val="bg1"/>
                </a:solidFill>
                <a:latin typeface="Arial" panose="020B0604020202020204" pitchFamily="34" charset="0"/>
                <a:cs typeface="Arial" panose="020B0604020202020204" pitchFamily="34" charset="0"/>
              </a:rPr>
              <a:t>pham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PowerPoint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gallwch</a:t>
            </a:r>
            <a:r>
              <a:rPr lang="en-GB" sz="1200" dirty="0">
                <a:solidFill>
                  <a:schemeClr val="bg1"/>
                </a:solidFill>
                <a:latin typeface="Arial" panose="020B0604020202020204" pitchFamily="34" charset="0"/>
                <a:cs typeface="Arial" panose="020B0604020202020204" pitchFamily="34" charset="0"/>
              </a:rPr>
              <a:t> chi </a:t>
            </a:r>
            <a:r>
              <a:rPr lang="en-GB" sz="1200" dirty="0" err="1">
                <a:solidFill>
                  <a:schemeClr val="bg1"/>
                </a:solidFill>
                <a:latin typeface="Arial" panose="020B0604020202020204" pitchFamily="34" charset="0"/>
                <a:cs typeface="Arial" panose="020B0604020202020204" pitchFamily="34" charset="0"/>
              </a:rPr>
              <a:t>olygu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addasu’r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siwtio’ch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lleoliad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addysgu</a:t>
            </a:r>
            <a:r>
              <a:rPr lang="en-GB" sz="1200" dirty="0">
                <a:solidFill>
                  <a:schemeClr val="bg1"/>
                </a:solidFill>
                <a:latin typeface="Arial" panose="020B0604020202020204" pitchFamily="34" charset="0"/>
                <a:cs typeface="Arial" panose="020B0604020202020204" pitchFamily="34" charset="0"/>
              </a:rPr>
              <a:t> neu i </a:t>
            </a:r>
            <a:r>
              <a:rPr lang="en-GB" sz="1200" dirty="0" err="1">
                <a:solidFill>
                  <a:schemeClr val="bg1"/>
                </a:solidFill>
                <a:latin typeface="Arial" panose="020B0604020202020204" pitchFamily="34" charset="0"/>
                <a:cs typeface="Arial" panose="020B0604020202020204" pitchFamily="34" charset="0"/>
              </a:rPr>
              <a:t>adio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templad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eich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ysgol</a:t>
            </a:r>
            <a:r>
              <a:rPr lang="en-GB" sz="1200" dirty="0">
                <a:solidFill>
                  <a:schemeClr val="bg1"/>
                </a:solidFill>
                <a:latin typeface="Arial" panose="020B0604020202020204" pitchFamily="34" charset="0"/>
                <a:cs typeface="Arial" panose="020B0604020202020204" pitchFamily="34" charset="0"/>
              </a:rPr>
              <a:t> neu </a:t>
            </a:r>
            <a:r>
              <a:rPr lang="en-GB" sz="1200" dirty="0" err="1">
                <a:solidFill>
                  <a:schemeClr val="bg1"/>
                </a:solidFill>
                <a:latin typeface="Arial" panose="020B0604020202020204" pitchFamily="34" charset="0"/>
                <a:cs typeface="Arial" panose="020B0604020202020204" pitchFamily="34" charset="0"/>
              </a:rPr>
              <a:t>coleg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cefnidr</a:t>
            </a:r>
            <a:r>
              <a:rPr lang="en-GB" sz="1200" dirty="0">
                <a:solidFill>
                  <a:schemeClr val="bg1"/>
                </a:solidFill>
                <a:latin typeface="Arial" panose="020B0604020202020204" pitchFamily="34" charset="0"/>
                <a:cs typeface="Arial" panose="020B0604020202020204" pitchFamily="34" charset="0"/>
              </a:rPr>
              <a:t>. </a:t>
            </a:r>
          </a:p>
          <a:p>
            <a:endParaRPr lang="en-US" sz="1500"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Stonewall</a:t>
            </a:r>
            <a:endParaRPr lang="en-US" sz="1200" b="1"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Mae’r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adnodd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gynhyrchu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leoli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ac </a:t>
            </a:r>
            <a:r>
              <a:rPr lang="en-GB" sz="1200" dirty="0" err="1">
                <a:solidFill>
                  <a:schemeClr val="bg1"/>
                </a:solidFill>
                <a:latin typeface="Arial" panose="020B0604020202020204" pitchFamily="34" charset="0"/>
                <a:cs typeface="Arial" panose="020B0604020202020204" pitchFamily="34" charset="0"/>
              </a:rPr>
              <a:t>sy’n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ecwiti</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potensial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a:t>
            </a:r>
            <a:r>
              <a:rPr lang="en-GB" sz="1200" dirty="0">
                <a:solidFill>
                  <a:schemeClr val="bg1"/>
                </a:solidFill>
                <a:latin typeface="Arial" panose="020B0604020202020204" pitchFamily="34" charset="0"/>
                <a:cs typeface="Arial" panose="020B0604020202020204" pitchFamily="34" charset="0"/>
              </a:rPr>
              <a:t> person </a:t>
            </a:r>
            <a:r>
              <a:rPr lang="en-GB" sz="1200" dirty="0" err="1">
                <a:solidFill>
                  <a:schemeClr val="bg1"/>
                </a:solidFill>
                <a:latin typeface="Arial" panose="020B0604020202020204" pitchFamily="34" charset="0"/>
                <a:cs typeface="Arial" panose="020B0604020202020204" pitchFamily="34" charset="0"/>
              </a:rPr>
              <a:t>lesbiaidd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hoyw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deurhywiol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cwîar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cwestiynu</a:t>
            </a:r>
            <a:r>
              <a:rPr lang="en-GB" sz="1200" dirty="0">
                <a:solidFill>
                  <a:schemeClr val="bg1"/>
                </a:solidFill>
                <a:latin typeface="Arial" panose="020B0604020202020204" pitchFamily="34" charset="0"/>
                <a:cs typeface="Arial" panose="020B0604020202020204" pitchFamily="34" charset="0"/>
              </a:rPr>
              <a:t> ac ace (LHDT+).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Stonewall, </a:t>
            </a:r>
            <a:r>
              <a:rPr lang="en-GB" sz="1200" dirty="0" err="1">
                <a:solidFill>
                  <a:schemeClr val="bg1"/>
                </a:solidFill>
                <a:latin typeface="Arial" panose="020B0604020202020204" pitchFamily="34" charset="0"/>
                <a:cs typeface="Arial" panose="020B0604020202020204" pitchFamily="34" charset="0"/>
              </a:rPr>
              <a:t>dychmygwn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all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mhobman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llawn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Cawsom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Llundain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1989,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awr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mhob</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wlad</a:t>
            </a:r>
            <a:r>
              <a:rPr lang="en-GB" sz="1200" dirty="0">
                <a:solidFill>
                  <a:schemeClr val="bg1"/>
                </a:solidFill>
                <a:latin typeface="Arial" panose="020B0604020202020204" pitchFamily="34" charset="0"/>
                <a:cs typeface="Arial" panose="020B0604020202020204" pitchFamily="34" charset="0"/>
              </a:rPr>
              <a:t> y DU a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sefydlu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partneriaethau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draws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Dros</a:t>
            </a:r>
            <a:r>
              <a:rPr lang="en-GB" sz="1200" dirty="0">
                <a:solidFill>
                  <a:schemeClr val="bg1"/>
                </a:solidFill>
                <a:latin typeface="Arial" panose="020B0604020202020204" pitchFamily="34" charset="0"/>
                <a:cs typeface="Arial" panose="020B0604020202020204" pitchFamily="34" charset="0"/>
              </a:rPr>
              <a:t> y </a:t>
            </a:r>
            <a:r>
              <a:rPr lang="en-GB" sz="1200" dirty="0" err="1">
                <a:solidFill>
                  <a:schemeClr val="bg1"/>
                </a:solidFill>
                <a:latin typeface="Arial" panose="020B0604020202020204" pitchFamily="34" charset="0"/>
                <a:cs typeface="Arial" panose="020B0604020202020204" pitchFamily="34" charset="0"/>
              </a:rPr>
              <a:t>tair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degawd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diwethaf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trawsffurfiedig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mywydau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y DU, </a:t>
            </a:r>
            <a:r>
              <a:rPr lang="en-GB" sz="1200" dirty="0" err="1">
                <a:solidFill>
                  <a:schemeClr val="bg1"/>
                </a:solidFill>
                <a:latin typeface="Arial" panose="020B0604020202020204" pitchFamily="34" charset="0"/>
                <a:cs typeface="Arial" panose="020B0604020202020204" pitchFamily="34" charset="0"/>
              </a:rPr>
              <a:t>gan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helpu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ennill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hawliau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hafal</a:t>
            </a:r>
            <a:r>
              <a:rPr lang="en-GB" sz="1200" dirty="0">
                <a:solidFill>
                  <a:schemeClr val="bg1"/>
                </a:solidFill>
                <a:latin typeface="Arial" panose="020B0604020202020204" pitchFamily="34" charset="0"/>
                <a:cs typeface="Arial" panose="020B0604020202020204" pitchFamily="34" charset="0"/>
              </a:rPr>
              <a:t> o ran </a:t>
            </a:r>
            <a:r>
              <a:rPr lang="en-GB" sz="1200" dirty="0" err="1">
                <a:solidFill>
                  <a:schemeClr val="bg1"/>
                </a:solidFill>
                <a:latin typeface="Arial" panose="020B0604020202020204" pitchFamily="34" charset="0"/>
                <a:cs typeface="Arial" panose="020B0604020202020204" pitchFamily="34" charset="0"/>
              </a:rPr>
              <a:t>priodas</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cael</a:t>
            </a:r>
            <a:r>
              <a:rPr lang="en-GB" sz="1200" dirty="0">
                <a:solidFill>
                  <a:schemeClr val="bg1"/>
                </a:solidFill>
                <a:latin typeface="Arial" panose="020B0604020202020204" pitchFamily="34" charset="0"/>
                <a:cs typeface="Arial" panose="020B0604020202020204" pitchFamily="34" charset="0"/>
              </a:rPr>
              <a:t> plant, ac </a:t>
            </a:r>
            <a:r>
              <a:rPr lang="en-GB" sz="1200" dirty="0" err="1">
                <a:solidFill>
                  <a:schemeClr val="bg1"/>
                </a:solidFill>
                <a:latin typeface="Arial" panose="020B0604020202020204" pitchFamily="34" charset="0"/>
                <a:cs typeface="Arial" panose="020B0604020202020204" pitchFamily="34" charset="0"/>
              </a:rPr>
              <a:t>addysg</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cynwysiedig</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ymgyrchoedd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creu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newidiadau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positif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mae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rhaglenni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newid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cynaliadwy</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grymusrwydd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a:t>
            </a:r>
            <a:r>
              <a:rPr lang="en-GB" sz="1200" dirty="0" err="1">
                <a:solidFill>
                  <a:schemeClr val="bg1"/>
                </a:solidFill>
                <a:latin typeface="Arial" panose="020B0604020202020204" pitchFamily="34" charset="0"/>
                <a:cs typeface="Arial" panose="020B0604020202020204" pitchFamily="34" charset="0"/>
              </a:rPr>
              <a:t>pobl</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gallu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ffynnu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trwy</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gydol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bywydau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Rydym</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sicrhau</a:t>
            </a:r>
            <a:r>
              <a:rPr lang="en-GB" sz="1200" dirty="0">
                <a:solidFill>
                  <a:schemeClr val="bg1"/>
                </a:solidFill>
                <a:latin typeface="Arial" panose="020B0604020202020204" pitchFamily="34" charset="0"/>
                <a:cs typeface="Arial" panose="020B0604020202020204" pitchFamily="34" charset="0"/>
              </a:rPr>
              <a:t> bod y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clywed</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dysgu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o’n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cymunedau</a:t>
            </a:r>
            <a:r>
              <a:rPr lang="en-GB" sz="1200" dirty="0">
                <a:solidFill>
                  <a:schemeClr val="bg1"/>
                </a:solidFill>
                <a:latin typeface="Arial" panose="020B0604020202020204" pitchFamily="34" charset="0"/>
                <a:cs typeface="Arial" panose="020B0604020202020204" pitchFamily="34" charset="0"/>
              </a:rPr>
              <a:t>, ac bod </a:t>
            </a:r>
            <a:r>
              <a:rPr lang="en-GB" sz="1200" dirty="0" err="1">
                <a:solidFill>
                  <a:schemeClr val="bg1"/>
                </a:solidFill>
                <a:latin typeface="Arial" panose="020B0604020202020204" pitchFamily="34" charset="0"/>
                <a:cs typeface="Arial" panose="020B0604020202020204" pitchFamily="34" charset="0"/>
              </a:rPr>
              <a:t>ein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gwaith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wedi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ei</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seilio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tystiolaeth</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arbenigedd</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Mae Stonewall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falch</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ddarparu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wybodaeth</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cefnogaeth</a:t>
            </a:r>
            <a:r>
              <a:rPr lang="en-GB" sz="1200" dirty="0">
                <a:solidFill>
                  <a:schemeClr val="bg1"/>
                </a:solidFill>
                <a:latin typeface="Arial" panose="020B0604020202020204" pitchFamily="34" charset="0"/>
                <a:cs typeface="Arial" panose="020B0604020202020204" pitchFamily="34" charset="0"/>
              </a:rPr>
              <a:t> a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cynwysedd</a:t>
            </a:r>
            <a:r>
              <a:rPr lang="en-GB" sz="1200" dirty="0">
                <a:solidFill>
                  <a:schemeClr val="bg1"/>
                </a:solidFill>
                <a:latin typeface="Arial" panose="020B0604020202020204" pitchFamily="34" charset="0"/>
                <a:cs typeface="Arial" panose="020B0604020202020204" pitchFamily="34" charset="0"/>
              </a:rPr>
              <a:t> LHDTC+; </a:t>
            </a:r>
            <a:r>
              <a:rPr lang="en-GB" sz="1200" dirty="0" err="1">
                <a:solidFill>
                  <a:schemeClr val="bg1"/>
                </a:solidFill>
                <a:latin typeface="Arial" panose="020B0604020202020204" pitchFamily="34" charset="0"/>
                <a:cs typeface="Arial" panose="020B0604020202020204" pitchFamily="34" charset="0"/>
              </a:rPr>
              <a:t>gweithio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tuag</a:t>
            </a:r>
            <a:r>
              <a:rPr lang="en-GB" sz="1200" dirty="0">
                <a:solidFill>
                  <a:schemeClr val="bg1"/>
                </a:solidFill>
                <a:latin typeface="Arial" panose="020B0604020202020204" pitchFamily="34" charset="0"/>
                <a:cs typeface="Arial" panose="020B0604020202020204" pitchFamily="34" charset="0"/>
              </a:rPr>
              <a:t> at </a:t>
            </a:r>
            <a:r>
              <a:rPr lang="en-GB" sz="1200" dirty="0" err="1">
                <a:solidFill>
                  <a:schemeClr val="bg1"/>
                </a:solidFill>
                <a:latin typeface="Arial" panose="020B0604020202020204" pitchFamily="34" charset="0"/>
                <a:cs typeface="Arial" panose="020B0604020202020204" pitchFamily="34" charset="0"/>
              </a:rPr>
              <a:t>byd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ydym</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gyd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rhydd</a:t>
            </a:r>
            <a:r>
              <a:rPr lang="en-GB" sz="1200" dirty="0">
                <a:solidFill>
                  <a:schemeClr val="bg1"/>
                </a:solidFill>
                <a:latin typeface="Arial" panose="020B0604020202020204" pitchFamily="34" charset="0"/>
                <a:cs typeface="Arial" panose="020B0604020202020204" pitchFamily="34" charset="0"/>
              </a:rPr>
              <a:t> i </a:t>
            </a:r>
            <a:r>
              <a:rPr lang="en-GB" sz="1200" dirty="0" err="1">
                <a:solidFill>
                  <a:schemeClr val="bg1"/>
                </a:solidFill>
                <a:latin typeface="Arial" panose="020B0604020202020204" pitchFamily="34" charset="0"/>
                <a:cs typeface="Arial" panose="020B0604020202020204" pitchFamily="34" charset="0"/>
              </a:rPr>
              <a:t>fyw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hyn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gyfystirio</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ac </a:t>
            </a:r>
            <a:r>
              <a:rPr lang="en-GB" sz="1200" dirty="0" err="1">
                <a:solidFill>
                  <a:schemeClr val="bg1"/>
                </a:solidFill>
                <a:latin typeface="Arial" panose="020B0604020202020204" pitchFamily="34" charset="0"/>
                <a:cs typeface="Arial" panose="020B0604020202020204" pitchFamily="34" charset="0"/>
              </a:rPr>
              <a:t>nid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ydy’n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bwriadu</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cymryd</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lle</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cyngor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gyfreithiol</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ar</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unrhyw</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pwnc</a:t>
            </a:r>
            <a:r>
              <a:rPr lang="en-GB" sz="1200" dirty="0">
                <a:solidFill>
                  <a:schemeClr val="bg1"/>
                </a:solidFill>
                <a:latin typeface="Arial" panose="020B0604020202020204" pitchFamily="34" charset="0"/>
                <a:cs typeface="Arial" panose="020B0604020202020204" pitchFamily="34" charset="0"/>
              </a:rPr>
              <a:t>.</a:t>
            </a:r>
          </a:p>
          <a:p>
            <a:endParaRPr lang="en-GB" sz="1200" dirty="0">
              <a:solidFill>
                <a:schemeClr val="bg1"/>
              </a:solidFill>
              <a:latin typeface="Arial" panose="020B0604020202020204" pitchFamily="34" charset="0"/>
              <a:cs typeface="Arial" panose="020B0604020202020204" pitchFamily="34" charset="0"/>
            </a:endParaRPr>
          </a:p>
          <a:p>
            <a:r>
              <a:rPr lang="en-GB" sz="1200" dirty="0" err="1">
                <a:solidFill>
                  <a:schemeClr val="bg1"/>
                </a:solidFill>
                <a:latin typeface="Arial" panose="020B0604020202020204" pitchFamily="34" charset="0"/>
                <a:cs typeface="Arial" panose="020B0604020202020204" pitchFamily="34" charset="0"/>
              </a:rPr>
              <a:t>Rhif</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Elusen</a:t>
            </a:r>
            <a:r>
              <a:rPr lang="en-GB" sz="1200" dirty="0">
                <a:solidFill>
                  <a:schemeClr val="bg1"/>
                </a:solidFill>
                <a:latin typeface="Arial" panose="020B0604020202020204" pitchFamily="34" charset="0"/>
                <a:cs typeface="Arial" panose="020B0604020202020204" pitchFamily="34" charset="0"/>
              </a:rPr>
              <a:t> </a:t>
            </a:r>
            <a:r>
              <a:rPr lang="en-GB" sz="1200" dirty="0" err="1">
                <a:solidFill>
                  <a:schemeClr val="bg1"/>
                </a:solidFill>
                <a:latin typeface="Arial" panose="020B0604020202020204" pitchFamily="34" charset="0"/>
                <a:cs typeface="Arial" panose="020B0604020202020204" pitchFamily="34" charset="0"/>
              </a:rPr>
              <a:t>Gofrestredig</a:t>
            </a:r>
            <a:r>
              <a:rPr lang="en-GB" sz="1200" dirty="0">
                <a:solidFill>
                  <a:schemeClr val="bg1"/>
                </a:solidFill>
                <a:latin typeface="Arial" panose="020B0604020202020204" pitchFamily="34" charset="0"/>
                <a:cs typeface="Arial" panose="020B0604020202020204" pitchFamily="34" charset="0"/>
              </a:rPr>
              <a:t> 1101255 (</a:t>
            </a:r>
            <a:r>
              <a:rPr lang="en-GB" sz="1200" dirty="0" err="1">
                <a:solidFill>
                  <a:schemeClr val="bg1"/>
                </a:solidFill>
                <a:latin typeface="Arial" panose="020B0604020202020204" pitchFamily="34" charset="0"/>
                <a:cs typeface="Arial" panose="020B0604020202020204" pitchFamily="34" charset="0"/>
              </a:rPr>
              <a:t>Lloegr</a:t>
            </a:r>
            <a:r>
              <a:rPr lang="en-GB" sz="1200" dirty="0">
                <a:solidFill>
                  <a:schemeClr val="bg1"/>
                </a:solidFill>
                <a:latin typeface="Arial" panose="020B0604020202020204" pitchFamily="34" charset="0"/>
                <a:cs typeface="Arial" panose="020B0604020202020204" pitchFamily="34" charset="0"/>
              </a:rPr>
              <a:t> a Cymru) a SC039681 (</a:t>
            </a:r>
            <a:r>
              <a:rPr lang="en-GB" sz="1200" dirty="0" err="1">
                <a:solidFill>
                  <a:schemeClr val="bg1"/>
                </a:solidFill>
                <a:latin typeface="Arial" panose="020B0604020202020204" pitchFamily="34" charset="0"/>
                <a:cs typeface="Arial" panose="020B0604020202020204" pitchFamily="34" charset="0"/>
              </a:rPr>
              <a:t>Yr</a:t>
            </a:r>
            <a:r>
              <a:rPr lang="en-GB" sz="1200" dirty="0">
                <a:solidFill>
                  <a:schemeClr val="bg1"/>
                </a:solidFill>
                <a:latin typeface="Arial" panose="020B0604020202020204" pitchFamily="34" charset="0"/>
                <a:cs typeface="Arial" panose="020B0604020202020204" pitchFamily="34" charset="0"/>
              </a:rPr>
              <a:t> Alban)</a:t>
            </a:r>
          </a:p>
        </p:txBody>
      </p:sp>
    </p:spTree>
    <p:extLst>
      <p:ext uri="{BB962C8B-B14F-4D97-AF65-F5344CB8AC3E}">
        <p14:creationId xmlns:p14="http://schemas.microsoft.com/office/powerpoint/2010/main" val="203295153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367496" y="1125676"/>
            <a:ext cx="5634802" cy="914417"/>
          </a:xfrm>
          <a:prstGeom prst="rect">
            <a:avLst/>
          </a:prstGeom>
          <a:noFill/>
        </p:spPr>
        <p:txBody>
          <a:bodyPr wrap="square" rtlCol="0">
            <a:spAutoFit/>
          </a:bodyPr>
          <a:lstStyle/>
          <a:p>
            <a:pPr>
              <a:lnSpc>
                <a:spcPts val="2025"/>
              </a:lnSpc>
            </a:pPr>
            <a:r>
              <a:rPr lang="cy-GB" sz="4000" b="1" i="0" u="none" strike="noStrike" cap="none" baseline="0" dirty="0">
                <a:solidFill>
                  <a:srgbClr val="CD0920"/>
                </a:solidFill>
                <a:effectLst/>
                <a:uFillTx/>
                <a:latin typeface="Arial"/>
              </a:rPr>
              <a:t>Byddwch yn </a:t>
            </a:r>
          </a:p>
          <a:p>
            <a:pPr>
              <a:lnSpc>
                <a:spcPts val="2025"/>
              </a:lnSpc>
            </a:pPr>
            <a:endParaRPr lang="cy-GB" sz="4000" b="1" dirty="0">
              <a:solidFill>
                <a:srgbClr val="CD0920"/>
              </a:solidFill>
              <a:latin typeface="Arial"/>
            </a:endParaRPr>
          </a:p>
          <a:p>
            <a:pPr>
              <a:lnSpc>
                <a:spcPts val="2025"/>
              </a:lnSpc>
            </a:pPr>
            <a:r>
              <a:rPr lang="cy-GB" sz="4000" b="1" i="0" u="none" strike="noStrike" cap="none" baseline="0" dirty="0">
                <a:solidFill>
                  <a:srgbClr val="CD0920"/>
                </a:solidFill>
                <a:effectLst/>
                <a:uFillTx/>
                <a:latin typeface="Arial"/>
              </a:rPr>
              <a:t>gynghreiriad </a:t>
            </a:r>
            <a:r>
              <a:rPr lang="cy-GB" sz="4000" b="1" i="0" u="none" strike="noStrike" cap="none" baseline="0" dirty="0" err="1">
                <a:solidFill>
                  <a:srgbClr val="CD0920"/>
                </a:solidFill>
                <a:effectLst/>
                <a:uFillTx/>
                <a:latin typeface="Arial"/>
              </a:rPr>
              <a:t>LHDT</a:t>
            </a:r>
            <a:r>
              <a:rPr lang="cy-GB" sz="4000" b="1" i="0" u="none" strike="noStrike" cap="none" baseline="0" dirty="0">
                <a:solidFill>
                  <a:srgbClr val="CD0920"/>
                </a:solidFill>
                <a:effectLst/>
                <a:uFillTx/>
                <a:latin typeface="Arial"/>
              </a:rPr>
              <a:t>!</a:t>
            </a:r>
          </a:p>
        </p:txBody>
      </p:sp>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66700" y="2273080"/>
            <a:ext cx="3692721" cy="2444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07F51A-1D1C-4E63-9A8D-A983E7B79B8F}"/>
              </a:ext>
            </a:extLst>
          </p:cNvPr>
          <p:cNvSpPr txBox="1"/>
          <p:nvPr/>
        </p:nvSpPr>
        <p:spPr>
          <a:xfrm>
            <a:off x="4127883" y="2156450"/>
            <a:ext cx="4648621" cy="3020538"/>
          </a:xfrm>
          <a:prstGeom prst="rect">
            <a:avLst/>
          </a:prstGeom>
          <a:noFill/>
        </p:spPr>
        <p:txBody>
          <a:bodyPr wrap="square" rtlCol="0">
            <a:spAutoFit/>
          </a:bodyPr>
          <a:lstStyle/>
          <a:p>
            <a:r>
              <a:rPr lang="cy-GB" sz="2400" b="0" i="0" u="none" strike="noStrike" cap="none" baseline="0">
                <a:solidFill>
                  <a:srgbClr val="000000"/>
                </a:solidFill>
                <a:effectLst/>
                <a:uFillTx/>
                <a:latin typeface="Arial"/>
              </a:rPr>
              <a:t>Heriwch fwlio pan fydd yn digwydd.</a:t>
            </a:r>
          </a:p>
          <a:p>
            <a:endParaRPr lang="en-US" sz="2400">
              <a:latin typeface="Arial" panose="020B0604020202020204" pitchFamily="34" charset="0"/>
              <a:cs typeface="Arial" panose="020B0604020202020204" pitchFamily="34" charset="0"/>
            </a:endParaRPr>
          </a:p>
          <a:p>
            <a:r>
              <a:rPr lang="cy-GB" sz="2400" b="0" i="0" u="none" strike="noStrike" cap="none" baseline="0">
                <a:solidFill>
                  <a:srgbClr val="000000"/>
                </a:solidFill>
                <a:effectLst/>
                <a:uFillTx/>
                <a:latin typeface="Arial"/>
              </a:rPr>
              <a:t>Dysgwch ragor am brofiadau pobl LHDT.</a:t>
            </a:r>
          </a:p>
          <a:p>
            <a:endParaRPr lang="en-GB" sz="2400">
              <a:latin typeface="Arial" panose="020B0604020202020204" pitchFamily="34" charset="0"/>
              <a:cs typeface="Arial" panose="020B0604020202020204" pitchFamily="34" charset="0"/>
            </a:endParaRPr>
          </a:p>
          <a:p>
            <a:r>
              <a:rPr lang="cy-GB" sz="2400" b="0" i="0" u="none" strike="noStrike" cap="none" baseline="0">
                <a:solidFill>
                  <a:srgbClr val="000000"/>
                </a:solidFill>
                <a:effectLst/>
                <a:uFillTx/>
                <a:latin typeface="Arial"/>
              </a:rPr>
              <a:t>Codwch eich llais dros bobl LHDT.</a:t>
            </a:r>
          </a:p>
        </p:txBody>
      </p:sp>
    </p:spTree>
    <p:extLst>
      <p:ext uri="{BB962C8B-B14F-4D97-AF65-F5344CB8AC3E}">
        <p14:creationId xmlns:p14="http://schemas.microsoft.com/office/powerpoint/2010/main" val="413358174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7D570E-07C0-4A9F-AAD0-70F9897D6C90}"/>
              </a:ext>
            </a:extLst>
          </p:cNvPr>
          <p:cNvSpPr/>
          <p:nvPr/>
        </p:nvSpPr>
        <p:spPr>
          <a:xfrm>
            <a:off x="2908682" y="3429000"/>
            <a:ext cx="3326635" cy="348964"/>
          </a:xfrm>
          <a:prstGeom prst="rect">
            <a:avLst/>
          </a:prstGeom>
        </p:spPr>
        <p:txBody>
          <a:bodyPr wrap="none">
            <a:spAutoFit/>
          </a:bodyPr>
          <a:lstStyle/>
          <a:p>
            <a:pPr>
              <a:lnSpc>
                <a:spcPts val="2025"/>
              </a:lnSpc>
            </a:pPr>
            <a:r>
              <a:rPr lang="cy-GB" sz="10350" b="1" i="0" u="none" strike="noStrike" cap="none" baseline="0" dirty="0">
                <a:solidFill>
                  <a:srgbClr val="CD0920"/>
                </a:solidFill>
                <a:effectLst/>
                <a:uFillTx/>
                <a:latin typeface="Arial"/>
              </a:rPr>
              <a:t>SAIB</a:t>
            </a:r>
          </a:p>
        </p:txBody>
      </p:sp>
    </p:spTree>
    <p:extLst>
      <p:ext uri="{BB962C8B-B14F-4D97-AF65-F5344CB8AC3E}">
        <p14:creationId xmlns:p14="http://schemas.microsoft.com/office/powerpoint/2010/main" val="33069803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914305"/>
            <a:ext cx="5735598" cy="914417"/>
          </a:xfrm>
          <a:prstGeom prst="rect">
            <a:avLst/>
          </a:prstGeom>
          <a:noFill/>
        </p:spPr>
        <p:txBody>
          <a:bodyPr wrap="square" rtlCol="0">
            <a:spAutoFit/>
          </a:bodyPr>
          <a:lstStyle/>
          <a:p>
            <a:pPr>
              <a:lnSpc>
                <a:spcPts val="2025"/>
              </a:lnSpc>
            </a:pPr>
            <a:r>
              <a:rPr lang="cy-GB" sz="4000" b="1" i="0" u="none" strike="noStrike" cap="none" baseline="0" dirty="0">
                <a:solidFill>
                  <a:srgbClr val="CD0920"/>
                </a:solidFill>
                <a:effectLst/>
                <a:uFillTx/>
                <a:latin typeface="Arial"/>
              </a:rPr>
              <a:t>Byddwch yn </a:t>
            </a:r>
          </a:p>
          <a:p>
            <a:pPr>
              <a:lnSpc>
                <a:spcPts val="2025"/>
              </a:lnSpc>
            </a:pPr>
            <a:endParaRPr lang="cy-GB" sz="4000" b="1" dirty="0">
              <a:solidFill>
                <a:srgbClr val="CD0920"/>
              </a:solidFill>
              <a:latin typeface="Arial"/>
            </a:endParaRPr>
          </a:p>
          <a:p>
            <a:pPr>
              <a:lnSpc>
                <a:spcPts val="2025"/>
              </a:lnSpc>
            </a:pPr>
            <a:r>
              <a:rPr lang="cy-GB" sz="4000" b="1" i="0" u="none" strike="noStrike" cap="none" baseline="0" dirty="0">
                <a:solidFill>
                  <a:srgbClr val="CD0920"/>
                </a:solidFill>
                <a:effectLst/>
                <a:uFillTx/>
                <a:latin typeface="Arial"/>
              </a:rPr>
              <a:t>gynghreiriad </a:t>
            </a:r>
            <a:r>
              <a:rPr lang="cy-GB" sz="4000" b="1" i="0" u="none" strike="noStrike" cap="none" baseline="0" dirty="0" err="1">
                <a:solidFill>
                  <a:srgbClr val="CD0920"/>
                </a:solidFill>
                <a:effectLst/>
                <a:uFillTx/>
                <a:latin typeface="Arial"/>
              </a:rPr>
              <a:t>LHDT</a:t>
            </a:r>
            <a:r>
              <a:rPr lang="cy-GB" sz="4000" b="1" i="0" u="none" strike="noStrike" cap="none" baseline="0" dirty="0">
                <a:solidFill>
                  <a:srgbClr val="CD0920"/>
                </a:solidFill>
                <a:effectLst/>
                <a:uFillTx/>
                <a:latin typeface="Arial"/>
              </a:rPr>
              <a:t>!</a:t>
            </a:r>
          </a:p>
        </p:txBody>
      </p:sp>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66700" y="2273080"/>
            <a:ext cx="3692721" cy="2444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07F51A-1D1C-4E63-9A8D-A983E7B79B8F}"/>
              </a:ext>
            </a:extLst>
          </p:cNvPr>
          <p:cNvSpPr txBox="1"/>
          <p:nvPr/>
        </p:nvSpPr>
        <p:spPr>
          <a:xfrm>
            <a:off x="4093325" y="2228686"/>
            <a:ext cx="4648621" cy="457657"/>
          </a:xfrm>
          <a:prstGeom prst="rect">
            <a:avLst/>
          </a:prstGeom>
          <a:noFill/>
        </p:spPr>
        <p:txBody>
          <a:bodyPr wrap="square" rtlCol="0">
            <a:spAutoFit/>
          </a:bodyPr>
          <a:lstStyle/>
          <a:p>
            <a:r>
              <a:rPr lang="cy-GB" sz="2400" b="0" i="0" u="none" strike="noStrike" cap="none" baseline="0">
                <a:solidFill>
                  <a:srgbClr val="000000"/>
                </a:solidFill>
                <a:effectLst/>
                <a:uFillTx/>
                <a:latin typeface="Arial"/>
              </a:rPr>
              <a:t>Beth wnewch chi?</a:t>
            </a:r>
          </a:p>
        </p:txBody>
      </p:sp>
    </p:spTree>
    <p:extLst>
      <p:ext uri="{BB962C8B-B14F-4D97-AF65-F5344CB8AC3E}">
        <p14:creationId xmlns:p14="http://schemas.microsoft.com/office/powerpoint/2010/main" val="22068576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3EFCB5-8F28-4177-B3BC-F0F9E8835F2E}"/>
              </a:ext>
            </a:extLst>
          </p:cNvPr>
          <p:cNvSpPr txBox="1"/>
          <p:nvPr/>
        </p:nvSpPr>
        <p:spPr>
          <a:xfrm>
            <a:off x="1355272" y="2364925"/>
            <a:ext cx="6382172" cy="1102191"/>
          </a:xfrm>
          <a:prstGeom prst="rect">
            <a:avLst/>
          </a:prstGeom>
          <a:noFill/>
        </p:spPr>
        <p:txBody>
          <a:bodyPr wrap="square" rtlCol="0">
            <a:spAutoFit/>
          </a:bodyPr>
          <a:lstStyle/>
          <a:p>
            <a:pPr>
              <a:lnSpc>
                <a:spcPts val="3225"/>
              </a:lnSpc>
            </a:pPr>
            <a:r>
              <a:rPr lang="cy-GB" sz="3000" b="0" i="0" u="none" strike="noStrike" cap="none" baseline="0" dirty="0">
                <a:effectLst/>
                <a:uFillTx/>
                <a:latin typeface="Arial"/>
              </a:rPr>
              <a:t>Mae newid yn dechrau gyda ni</a:t>
            </a:r>
          </a:p>
          <a:p>
            <a:pPr>
              <a:lnSpc>
                <a:spcPts val="1275"/>
              </a:lnSpc>
            </a:pPr>
            <a:endParaRPr lang="en-US" dirty="0">
              <a:latin typeface="Arial"/>
              <a:cs typeface="Arial"/>
            </a:endParaRPr>
          </a:p>
          <a:p>
            <a:pPr>
              <a:lnSpc>
                <a:spcPts val="1725"/>
              </a:lnSpc>
            </a:pPr>
            <a:endParaRPr lang="en-US" dirty="0">
              <a:latin typeface="Arial"/>
              <a:cs typeface="Arial"/>
            </a:endParaRPr>
          </a:p>
          <a:p>
            <a:pPr>
              <a:lnSpc>
                <a:spcPts val="1725"/>
              </a:lnSpc>
            </a:pPr>
            <a:r>
              <a:rPr lang="cy-GB" sz="1800" b="0" i="0" u="none" strike="noStrike" cap="none" baseline="0" dirty="0">
                <a:effectLst/>
                <a:uFillTx/>
                <a:latin typeface="Arial"/>
              </a:rPr>
              <a:t>Gwasanaeth ar gyfer Wythnos Gwrthfwlio</a:t>
            </a:r>
          </a:p>
        </p:txBody>
      </p:sp>
    </p:spTree>
    <p:extLst>
      <p:ext uri="{BB962C8B-B14F-4D97-AF65-F5344CB8AC3E}">
        <p14:creationId xmlns:p14="http://schemas.microsoft.com/office/powerpoint/2010/main" val="29830187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5735598" cy="348964"/>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You need to calm down…</a:t>
            </a:r>
          </a:p>
        </p:txBody>
      </p:sp>
      <p:pic>
        <p:nvPicPr>
          <p:cNvPr id="3" name="Picture 4" descr="Taylor Swift - You Need to Calm Down.png">
            <a:hlinkClick r:id="rId3"/>
            <a:extLst>
              <a:ext uri="{FF2B5EF4-FFF2-40B4-BE49-F238E27FC236}">
                <a16:creationId xmlns:a16="http://schemas.microsoft.com/office/drawing/2014/main" id="{24AE3EC6-AD14-4D16-A8C7-8B4BEB612200}"/>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2765058" y="1888591"/>
            <a:ext cx="3635148" cy="363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079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699" y="1198638"/>
            <a:ext cx="6789254" cy="348964"/>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Beth yw neges y gân?</a:t>
            </a:r>
          </a:p>
        </p:txBody>
      </p:sp>
      <p:sp>
        <p:nvSpPr>
          <p:cNvPr id="3" name="TextBox 2">
            <a:extLst>
              <a:ext uri="{FF2B5EF4-FFF2-40B4-BE49-F238E27FC236}">
                <a16:creationId xmlns:a16="http://schemas.microsoft.com/office/drawing/2014/main" id="{A397708B-844B-47FA-904B-4C7FBBCDFE66}"/>
              </a:ext>
            </a:extLst>
          </p:cNvPr>
          <p:cNvSpPr txBox="1"/>
          <p:nvPr/>
        </p:nvSpPr>
        <p:spPr>
          <a:xfrm>
            <a:off x="1779815" y="2604407"/>
            <a:ext cx="184731" cy="300082"/>
          </a:xfrm>
          <a:prstGeom prst="rect">
            <a:avLst/>
          </a:prstGeom>
          <a:noFill/>
        </p:spPr>
        <p:txBody>
          <a:bodyPr wrap="none" rtlCol="0">
            <a:spAutoFit/>
          </a:bodyPr>
          <a:lstStyle/>
          <a:p>
            <a:endParaRPr lang="en-GB" sz="1350"/>
          </a:p>
        </p:txBody>
      </p:sp>
      <p:sp>
        <p:nvSpPr>
          <p:cNvPr id="19" name="TextBox 18">
            <a:extLst>
              <a:ext uri="{FF2B5EF4-FFF2-40B4-BE49-F238E27FC236}">
                <a16:creationId xmlns:a16="http://schemas.microsoft.com/office/drawing/2014/main" id="{F84925F4-E8FC-4582-8622-E590BC7BC5B9}"/>
              </a:ext>
            </a:extLst>
          </p:cNvPr>
          <p:cNvSpPr txBox="1"/>
          <p:nvPr/>
        </p:nvSpPr>
        <p:spPr>
          <a:xfrm>
            <a:off x="2758123" y="3198549"/>
            <a:ext cx="5735598" cy="606396"/>
          </a:xfrm>
          <a:prstGeom prst="rect">
            <a:avLst/>
          </a:prstGeom>
          <a:noFill/>
        </p:spPr>
        <p:txBody>
          <a:bodyPr wrap="square" rtlCol="0">
            <a:spAutoFit/>
          </a:bodyPr>
          <a:lstStyle/>
          <a:p>
            <a:pPr algn="ctr">
              <a:lnSpc>
                <a:spcPts val="2025"/>
              </a:lnSpc>
            </a:pPr>
            <a:r>
              <a:rPr lang="cy-GB" sz="2100" b="0" i="0" u="none" strike="noStrike" cap="none" baseline="0">
                <a:solidFill>
                  <a:srgbClr val="C00000"/>
                </a:solidFill>
                <a:effectLst/>
                <a:uFillTx/>
                <a:latin typeface="Arial"/>
              </a:rPr>
              <a:t>“You are somebody that I don’t know, but you’re coming at my friends like a missile.”</a:t>
            </a:r>
          </a:p>
        </p:txBody>
      </p:sp>
      <p:sp>
        <p:nvSpPr>
          <p:cNvPr id="20" name="TextBox 19">
            <a:extLst>
              <a:ext uri="{FF2B5EF4-FFF2-40B4-BE49-F238E27FC236}">
                <a16:creationId xmlns:a16="http://schemas.microsoft.com/office/drawing/2014/main" id="{E9DB3D88-5F4B-491B-8460-21D936304C08}"/>
              </a:ext>
            </a:extLst>
          </p:cNvPr>
          <p:cNvSpPr txBox="1"/>
          <p:nvPr/>
        </p:nvSpPr>
        <p:spPr>
          <a:xfrm>
            <a:off x="263835" y="2215906"/>
            <a:ext cx="5735598" cy="606396"/>
          </a:xfrm>
          <a:prstGeom prst="rect">
            <a:avLst/>
          </a:prstGeom>
          <a:noFill/>
        </p:spPr>
        <p:txBody>
          <a:bodyPr wrap="square" rtlCol="0">
            <a:spAutoFit/>
          </a:bodyPr>
          <a:lstStyle/>
          <a:p>
            <a:pPr algn="ctr">
              <a:lnSpc>
                <a:spcPts val="2025"/>
              </a:lnSpc>
            </a:pPr>
            <a:r>
              <a:rPr lang="cy-GB" sz="2100" b="0" i="0" u="none" strike="noStrike" cap="none" baseline="0">
                <a:solidFill>
                  <a:srgbClr val="000000"/>
                </a:solidFill>
                <a:effectLst/>
                <a:uFillTx/>
                <a:latin typeface="Arial"/>
              </a:rPr>
              <a:t>“Sunshine on the street at the parade, but you would rather be in the dark ages.”</a:t>
            </a:r>
          </a:p>
        </p:txBody>
      </p:sp>
      <p:sp>
        <p:nvSpPr>
          <p:cNvPr id="21" name="TextBox 20">
            <a:extLst>
              <a:ext uri="{FF2B5EF4-FFF2-40B4-BE49-F238E27FC236}">
                <a16:creationId xmlns:a16="http://schemas.microsoft.com/office/drawing/2014/main" id="{3989A44B-6238-4797-9E9D-369F26C208FF}"/>
              </a:ext>
            </a:extLst>
          </p:cNvPr>
          <p:cNvSpPr txBox="1"/>
          <p:nvPr/>
        </p:nvSpPr>
        <p:spPr>
          <a:xfrm>
            <a:off x="263835" y="4328114"/>
            <a:ext cx="5735598" cy="606396"/>
          </a:xfrm>
          <a:prstGeom prst="rect">
            <a:avLst/>
          </a:prstGeom>
          <a:noFill/>
        </p:spPr>
        <p:txBody>
          <a:bodyPr wrap="square" rtlCol="0">
            <a:spAutoFit/>
          </a:bodyPr>
          <a:lstStyle/>
          <a:p>
            <a:pPr algn="ctr">
              <a:lnSpc>
                <a:spcPts val="2025"/>
              </a:lnSpc>
            </a:pPr>
            <a:r>
              <a:rPr lang="cy-GB" sz="2100" b="0" i="0" u="none" strike="noStrike" cap="none" baseline="0">
                <a:solidFill>
                  <a:srgbClr val="000000"/>
                </a:solidFill>
                <a:effectLst/>
                <a:uFillTx/>
                <a:latin typeface="Arial"/>
              </a:rPr>
              <a:t>“Control the urges to scream about all the people you hate.”</a:t>
            </a:r>
          </a:p>
        </p:txBody>
      </p:sp>
    </p:spTree>
    <p:extLst>
      <p:ext uri="{BB962C8B-B14F-4D97-AF65-F5344CB8AC3E}">
        <p14:creationId xmlns:p14="http://schemas.microsoft.com/office/powerpoint/2010/main" val="16623682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teen bullying">
            <a:extLst>
              <a:ext uri="{FF2B5EF4-FFF2-40B4-BE49-F238E27FC236}">
                <a16:creationId xmlns:a16="http://schemas.microsoft.com/office/drawing/2014/main" id="{F17EC796-2D63-429A-AC5C-4FD988C0A891}"/>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4571999" y="2269866"/>
            <a:ext cx="4012600"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54874" cy="1269999"/>
          </a:xfrm>
          <a:prstGeom prst="rect">
            <a:avLst/>
          </a:prstGeom>
          <a:noFill/>
        </p:spPr>
        <p:txBody>
          <a:bodyPr wrap="square" rtlCol="0">
            <a:spAutoFit/>
          </a:bodyPr>
          <a:lstStyle/>
          <a:p>
            <a:r>
              <a:rPr lang="cy-GB" sz="2800" b="1" i="0" u="none" strike="noStrike" cap="none" baseline="0">
                <a:solidFill>
                  <a:srgbClr val="CD0920"/>
                </a:solidFill>
                <a:effectLst/>
                <a:uFillTx/>
                <a:latin typeface="Arial"/>
              </a:rPr>
              <a:t>Dangosodd Adroddiad Ysgol Stonewall (2017)...</a:t>
            </a:r>
          </a:p>
          <a:p>
            <a:pPr>
              <a:lnSpc>
                <a:spcPts val="1275"/>
              </a:lnSpc>
            </a:pPr>
            <a:endParaRPr lang="en-US" b="1">
              <a:solidFill>
                <a:srgbClr val="CD0920"/>
              </a:solidFill>
              <a:latin typeface="Arial"/>
              <a:cs typeface="Arial"/>
            </a:endParaRPr>
          </a:p>
          <a:p>
            <a:pPr>
              <a:lnSpc>
                <a:spcPts val="1275"/>
              </a:lnSpc>
            </a:pPr>
            <a:endParaRPr lang="en-US" b="1">
              <a:solidFill>
                <a:srgbClr val="CD0920"/>
              </a:solidFill>
              <a:latin typeface="Arial"/>
              <a:cs typeface="Arial"/>
            </a:endParaRPr>
          </a:p>
        </p:txBody>
      </p:sp>
      <p:sp>
        <p:nvSpPr>
          <p:cNvPr id="2" name="Rectangle 1">
            <a:extLst>
              <a:ext uri="{FF2B5EF4-FFF2-40B4-BE49-F238E27FC236}">
                <a16:creationId xmlns:a16="http://schemas.microsoft.com/office/drawing/2014/main" id="{97E8DB18-D147-425A-BA76-AFB1EFC60D87}"/>
              </a:ext>
            </a:extLst>
          </p:cNvPr>
          <p:cNvSpPr/>
          <p:nvPr/>
        </p:nvSpPr>
        <p:spPr>
          <a:xfrm>
            <a:off x="114381" y="2269866"/>
            <a:ext cx="4576572" cy="1569383"/>
          </a:xfrm>
          <a:prstGeom prst="rect">
            <a:avLst/>
          </a:prstGeom>
        </p:spPr>
        <p:txBody>
          <a:bodyPr>
            <a:spAutoFit/>
          </a:bodyPr>
          <a:lstStyle/>
          <a:p>
            <a:pPr>
              <a:lnSpc>
                <a:spcPts val="1275"/>
              </a:lnSpc>
            </a:pPr>
            <a:endParaRPr lang="en-US" b="1">
              <a:solidFill>
                <a:srgbClr val="CD0920"/>
              </a:solidFill>
              <a:latin typeface="Arial"/>
              <a:cs typeface="Arial"/>
            </a:endParaRPr>
          </a:p>
          <a:p>
            <a:pPr marL="257175" indent="-257175">
              <a:lnSpc>
                <a:spcPts val="1725"/>
              </a:lnSpc>
              <a:buFont typeface="Arial" panose="020B0604020202020204" pitchFamily="34" charset="0"/>
              <a:buChar char="•"/>
            </a:pPr>
            <a:r>
              <a:rPr lang="cy-GB" sz="1800" b="0" i="0" u="none" strike="noStrike" cap="none" baseline="0">
                <a:solidFill>
                  <a:srgbClr val="0C0C0C"/>
                </a:solidFill>
                <a:effectLst/>
                <a:uFillTx/>
                <a:latin typeface="Arial"/>
              </a:rPr>
              <a:t>Fod bron i hanner y bobl ifanc LHDT yn cael eu bwlio am fod yn LHDT</a:t>
            </a:r>
            <a:br>
              <a:rPr sz="1800"/>
            </a:br>
            <a:endParaRPr sz="1800"/>
          </a:p>
          <a:p>
            <a:pPr marL="257175" indent="-257175">
              <a:lnSpc>
                <a:spcPts val="1725"/>
              </a:lnSpc>
              <a:buFont typeface="Arial" panose="020B0604020202020204" pitchFamily="34" charset="0"/>
              <a:buChar char="•"/>
            </a:pPr>
            <a:r>
              <a:rPr lang="cy-GB" sz="1800" b="0" i="0" u="none" strike="noStrike" cap="none" baseline="0">
                <a:solidFill>
                  <a:srgbClr val="0C0C0C"/>
                </a:solidFill>
                <a:effectLst/>
                <a:uFillTx/>
                <a:latin typeface="Arial"/>
              </a:rPr>
              <a:t>Fod hanner y disgyblion LHDT yn clywed sylwadau homoffobaidd yn 'gyson' neu'n 'aml' yn yr ysgol</a:t>
            </a:r>
          </a:p>
        </p:txBody>
      </p:sp>
    </p:spTree>
    <p:extLst>
      <p:ext uri="{BB962C8B-B14F-4D97-AF65-F5344CB8AC3E}">
        <p14:creationId xmlns:p14="http://schemas.microsoft.com/office/powerpoint/2010/main" val="20181411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54874" cy="673137"/>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Sut byddai'n teimlo?</a:t>
            </a:r>
          </a:p>
          <a:p>
            <a:pPr>
              <a:lnSpc>
                <a:spcPts val="1275"/>
              </a:lnSpc>
            </a:pPr>
            <a:endParaRPr lang="en-US" b="1">
              <a:solidFill>
                <a:srgbClr val="CD0920"/>
              </a:solidFill>
              <a:latin typeface="Arial"/>
              <a:cs typeface="Arial"/>
            </a:endParaRPr>
          </a:p>
          <a:p>
            <a:pPr>
              <a:lnSpc>
                <a:spcPts val="1275"/>
              </a:lnSpc>
            </a:pPr>
            <a:endParaRPr lang="en-US" b="1">
              <a:solidFill>
                <a:srgbClr val="CD0920"/>
              </a:solidFill>
              <a:latin typeface="Arial"/>
              <a:cs typeface="Arial"/>
            </a:endParaRPr>
          </a:p>
        </p:txBody>
      </p:sp>
      <p:pic>
        <p:nvPicPr>
          <p:cNvPr id="5" name="Picture 4">
            <a:extLst>
              <a:ext uri="{FF2B5EF4-FFF2-40B4-BE49-F238E27FC236}">
                <a16:creationId xmlns:a16="http://schemas.microsoft.com/office/drawing/2014/main" id="{0C661E5B-2C9B-44EC-9B78-9897CE12455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2000" y="2271160"/>
            <a:ext cx="4012599" cy="2675066"/>
          </a:xfrm>
          <a:prstGeom prst="rect">
            <a:avLst/>
          </a:prstGeom>
        </p:spPr>
      </p:pic>
      <p:sp>
        <p:nvSpPr>
          <p:cNvPr id="3" name="Rectangle 2">
            <a:extLst>
              <a:ext uri="{FF2B5EF4-FFF2-40B4-BE49-F238E27FC236}">
                <a16:creationId xmlns:a16="http://schemas.microsoft.com/office/drawing/2014/main" id="{E2AFD675-1B00-45B6-B57B-64C168B5A698}"/>
              </a:ext>
            </a:extLst>
          </p:cNvPr>
          <p:cNvSpPr/>
          <p:nvPr/>
        </p:nvSpPr>
        <p:spPr>
          <a:xfrm>
            <a:off x="161082" y="2271160"/>
            <a:ext cx="4413124" cy="2494232"/>
          </a:xfrm>
          <a:prstGeom prst="rect">
            <a:avLst/>
          </a:prstGeom>
        </p:spPr>
        <p:txBody>
          <a:bodyPr wrap="square">
            <a:spAutoFit/>
          </a:bodyPr>
          <a:lstStyle/>
          <a:p>
            <a:pPr algn="ctr"/>
            <a:r>
              <a:rPr lang="cy-GB" sz="1800" b="0" i="0" u="none" strike="noStrike" cap="none" baseline="0">
                <a:solidFill>
                  <a:srgbClr val="000000"/>
                </a:solidFill>
                <a:effectLst/>
                <a:uFillTx/>
                <a:latin typeface="Arial"/>
              </a:rPr>
              <a:t>"Ro'n i'n teimlo bod beth bynnag fyddwn i'n ei wneud yn ddiwerth. Hyd yn oed tasen i'n gwneud yn dda yn yr ysgol, fyddai dim ots gan neb, achos yr unig beth roedden nhw'n poeni amdano oedd y ffaith fy mod i'n hoyw."</a:t>
            </a:r>
          </a:p>
          <a:p>
            <a:endParaRPr lang="en-US">
              <a:solidFill>
                <a:srgbClr val="000000"/>
              </a:solidFill>
              <a:latin typeface="Arial" panose="020B0604020202020204" pitchFamily="34" charset="0"/>
              <a:cs typeface="Arial" panose="020B0604020202020204" pitchFamily="34" charset="0"/>
            </a:endParaRPr>
          </a:p>
          <a:p>
            <a:pPr algn="r"/>
            <a:r>
              <a:rPr lang="cy-GB" sz="1350" b="0" i="0" u="none" strike="noStrike" cap="all" baseline="0">
                <a:solidFill>
                  <a:srgbClr val="C00000"/>
                </a:solidFill>
                <a:effectLst/>
                <a:uFillTx/>
                <a:latin typeface="Arial"/>
              </a:rPr>
              <a:t>ZOE, 12, disgybl YSGOL UWCHRADD</a:t>
            </a:r>
          </a:p>
          <a:p>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750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nextgenerationvillage.com/wp-content/uploads/2017/10/teen-drug-abuse-1.jpg">
            <a:extLst>
              <a:ext uri="{FF2B5EF4-FFF2-40B4-BE49-F238E27FC236}">
                <a16:creationId xmlns:a16="http://schemas.microsoft.com/office/drawing/2014/main" id="{571480C1-4B37-4789-B7B3-B4A85FD07918}"/>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54874" cy="673137"/>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Sut byddai'n teimlo?</a:t>
            </a:r>
          </a:p>
          <a:p>
            <a:pPr>
              <a:lnSpc>
                <a:spcPts val="1275"/>
              </a:lnSpc>
            </a:pPr>
            <a:endParaRPr lang="en-US" b="1">
              <a:solidFill>
                <a:srgbClr val="CD0920"/>
              </a:solidFill>
              <a:latin typeface="Arial"/>
              <a:cs typeface="Arial"/>
            </a:endParaRPr>
          </a:p>
          <a:p>
            <a:pPr>
              <a:lnSpc>
                <a:spcPts val="1275"/>
              </a:lnSpc>
            </a:pPr>
            <a:endParaRPr lang="en-US" b="1">
              <a:solidFill>
                <a:srgbClr val="CD0920"/>
              </a:solidFill>
              <a:latin typeface="Arial"/>
              <a:cs typeface="Arial"/>
            </a:endParaRPr>
          </a:p>
        </p:txBody>
      </p:sp>
      <p:sp>
        <p:nvSpPr>
          <p:cNvPr id="3" name="Rectangle 2">
            <a:extLst>
              <a:ext uri="{FF2B5EF4-FFF2-40B4-BE49-F238E27FC236}">
                <a16:creationId xmlns:a16="http://schemas.microsoft.com/office/drawing/2014/main" id="{E2AFD675-1B00-45B6-B57B-64C168B5A698}"/>
              </a:ext>
            </a:extLst>
          </p:cNvPr>
          <p:cNvSpPr/>
          <p:nvPr/>
        </p:nvSpPr>
        <p:spPr>
          <a:xfrm>
            <a:off x="161082" y="2271160"/>
            <a:ext cx="4413124" cy="1962076"/>
          </a:xfrm>
          <a:prstGeom prst="rect">
            <a:avLst/>
          </a:prstGeom>
        </p:spPr>
        <p:txBody>
          <a:bodyPr wrap="square">
            <a:spAutoFit/>
          </a:bodyPr>
          <a:lstStyle/>
          <a:p>
            <a:pPr algn="ctr"/>
            <a:r>
              <a:rPr lang="cy-GB" sz="1800" b="0" i="0" u="none" strike="noStrike" cap="none" baseline="0" dirty="0">
                <a:solidFill>
                  <a:srgbClr val="000000"/>
                </a:solidFill>
                <a:effectLst/>
                <a:uFillTx/>
                <a:latin typeface="Arial"/>
              </a:rPr>
              <a:t>"Ar ôl dod allan wrth y bobl o fy nghwmpas, roedd pobl yn fy ngwawdio o hyd ac yn defnyddio fy newis enw fel petai'n rheg."</a:t>
            </a:r>
          </a:p>
          <a:p>
            <a:pPr algn="ctr"/>
            <a:endParaRPr lang="en-US" dirty="0">
              <a:solidFill>
                <a:srgbClr val="000000"/>
              </a:solidFill>
              <a:latin typeface="Arial" panose="020B0604020202020204" pitchFamily="34" charset="0"/>
              <a:cs typeface="Arial" panose="020B0604020202020204" pitchFamily="34" charset="0"/>
            </a:endParaRPr>
          </a:p>
          <a:p>
            <a:pPr algn="r"/>
            <a:r>
              <a:rPr lang="cy-GB" sz="1350" b="0" i="0" u="none" strike="noStrike" cap="all" baseline="0" dirty="0">
                <a:solidFill>
                  <a:srgbClr val="C00000"/>
                </a:solidFill>
                <a:effectLst/>
                <a:uFillTx/>
                <a:latin typeface="Arial"/>
              </a:rPr>
              <a:t>Elliott, 12, disgybl YSGOL UWCHRADD</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6021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lated image">
            <a:extLst>
              <a:ext uri="{FF2B5EF4-FFF2-40B4-BE49-F238E27FC236}">
                <a16:creationId xmlns:a16="http://schemas.microsoft.com/office/drawing/2014/main" id="{0B2CF1A8-96B1-409B-9B90-139922868C18}"/>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54874" cy="673137"/>
          </a:xfrm>
          <a:prstGeom prst="rect">
            <a:avLst/>
          </a:prstGeom>
          <a:noFill/>
        </p:spPr>
        <p:txBody>
          <a:bodyPr wrap="square" rtlCol="0">
            <a:spAutoFit/>
          </a:bodyPr>
          <a:lstStyle/>
          <a:p>
            <a:pPr>
              <a:lnSpc>
                <a:spcPts val="2025"/>
              </a:lnSpc>
            </a:pPr>
            <a:r>
              <a:rPr lang="cy-GB" sz="2800" b="1" i="0" u="none" strike="noStrike" cap="none" baseline="0">
                <a:solidFill>
                  <a:srgbClr val="CD0920"/>
                </a:solidFill>
                <a:effectLst/>
                <a:uFillTx/>
                <a:latin typeface="Arial"/>
              </a:rPr>
              <a:t>Sut byddai'n teimlo?</a:t>
            </a:r>
          </a:p>
          <a:p>
            <a:pPr>
              <a:lnSpc>
                <a:spcPts val="1275"/>
              </a:lnSpc>
            </a:pPr>
            <a:endParaRPr lang="en-US" b="1">
              <a:solidFill>
                <a:srgbClr val="CD0920"/>
              </a:solidFill>
              <a:latin typeface="Arial"/>
              <a:cs typeface="Arial"/>
            </a:endParaRPr>
          </a:p>
          <a:p>
            <a:pPr>
              <a:lnSpc>
                <a:spcPts val="1275"/>
              </a:lnSpc>
            </a:pPr>
            <a:endParaRPr lang="en-US" b="1">
              <a:solidFill>
                <a:srgbClr val="CD0920"/>
              </a:solidFill>
              <a:latin typeface="Arial"/>
              <a:cs typeface="Arial"/>
            </a:endParaRPr>
          </a:p>
        </p:txBody>
      </p:sp>
      <p:sp>
        <p:nvSpPr>
          <p:cNvPr id="3" name="Rectangle 2">
            <a:extLst>
              <a:ext uri="{FF2B5EF4-FFF2-40B4-BE49-F238E27FC236}">
                <a16:creationId xmlns:a16="http://schemas.microsoft.com/office/drawing/2014/main" id="{E2AFD675-1B00-45B6-B57B-64C168B5A698}"/>
              </a:ext>
            </a:extLst>
          </p:cNvPr>
          <p:cNvSpPr/>
          <p:nvPr/>
        </p:nvSpPr>
        <p:spPr>
          <a:xfrm>
            <a:off x="161082" y="2271160"/>
            <a:ext cx="4413124" cy="2768827"/>
          </a:xfrm>
          <a:prstGeom prst="rect">
            <a:avLst/>
          </a:prstGeom>
        </p:spPr>
        <p:txBody>
          <a:bodyPr wrap="square">
            <a:spAutoFit/>
          </a:bodyPr>
          <a:lstStyle/>
          <a:p>
            <a:pPr algn="ctr"/>
            <a:r>
              <a:rPr lang="cy-GB" sz="1800" b="0" i="0" u="none" strike="noStrike" cap="none" baseline="0">
                <a:solidFill>
                  <a:srgbClr val="000000"/>
                </a:solidFill>
                <a:effectLst/>
                <a:uFillTx/>
                <a:latin typeface="Arial"/>
              </a:rPr>
              <a:t>Mae pobl wedi gweiddi arna i a siarad amdana i nifer fawr o weithiau oherwydd fy rhywioldeb, a dw i wedi clywed sylwadau fel 'mae pobl ddeurywiol yn fwy tebygol o dwyllo ar eu cariad, fyddwn i byth yn mynd allan gyda rhywun deurywiol'. </a:t>
            </a:r>
          </a:p>
          <a:p>
            <a:pPr algn="ctr"/>
            <a:endParaRPr lang="en-US">
              <a:solidFill>
                <a:srgbClr val="000000"/>
              </a:solidFill>
              <a:latin typeface="Arial" panose="020B0604020202020204" pitchFamily="34" charset="0"/>
              <a:cs typeface="Arial" panose="020B0604020202020204" pitchFamily="34" charset="0"/>
            </a:endParaRPr>
          </a:p>
          <a:p>
            <a:pPr algn="r"/>
            <a:r>
              <a:rPr lang="cy-GB" sz="1350" b="0" i="0" u="none" strike="noStrike" cap="all" baseline="0">
                <a:solidFill>
                  <a:srgbClr val="C00000"/>
                </a:solidFill>
                <a:effectLst/>
                <a:uFillTx/>
                <a:latin typeface="Arial"/>
              </a:rPr>
              <a:t>SIAN, 13, disgybl YSGOL UWCHRADD</a:t>
            </a:r>
          </a:p>
          <a:p>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4630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s://www.anti-bullyingalliance.org.uk/sites/default/files/field/attachment/ABW_UK_LOGO_PURPLE_NO_BACKGROUND_RGB.png">
            <a:extLst>
              <a:ext uri="{FF2B5EF4-FFF2-40B4-BE49-F238E27FC236}">
                <a16:creationId xmlns:a16="http://schemas.microsoft.com/office/drawing/2014/main" id="{EE98F272-F5E3-4814-BBC6-9304806ABCBC}"/>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3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1176</Words>
  <Application>Microsoft Office PowerPoint</Application>
  <PresentationFormat>On-screen Show (4:3)</PresentationFormat>
  <Paragraphs>88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2022-11-10T10:00:46Z</dcterms:created>
  <dcterms:modified xsi:type="dcterms:W3CDTF">2022-11-10T10:01:11Z</dcterms:modified>
</cp:coreProperties>
</file>