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7"/>
  </p:notesMasterIdLst>
  <p:handoutMasterIdLst>
    <p:handoutMasterId r:id="rId18"/>
  </p:handoutMasterIdLst>
  <p:sldIdLst>
    <p:sldId id="256" r:id="rId2"/>
    <p:sldId id="260" r:id="rId3"/>
    <p:sldId id="259" r:id="rId4"/>
    <p:sldId id="263" r:id="rId5"/>
    <p:sldId id="266" r:id="rId6"/>
    <p:sldId id="270" r:id="rId7"/>
    <p:sldId id="271" r:id="rId8"/>
    <p:sldId id="274" r:id="rId9"/>
    <p:sldId id="276" r:id="rId10"/>
    <p:sldId id="275" r:id="rId11"/>
    <p:sldId id="273" r:id="rId12"/>
    <p:sldId id="277" r:id="rId13"/>
    <p:sldId id="278" r:id="rId14"/>
    <p:sldId id="279" r:id="rId15"/>
    <p:sldId id="27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175"/>
    <a:srgbClr val="0C0C0C"/>
    <a:srgbClr val="CD0920"/>
    <a:srgbClr val="210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4E2990-1D63-4DFC-8092-E40DD645D841}" v="9" dt="2022-09-26T21:08:56.6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69" autoAdjust="0"/>
  </p:normalViewPr>
  <p:slideViewPr>
    <p:cSldViewPr snapToGrid="0" snapToObjects="1">
      <p:cViewPr varScale="1">
        <p:scale>
          <a:sx n="60" d="100"/>
          <a:sy n="60" d="100"/>
        </p:scale>
        <p:origin x="73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0F6F06-5850-BA48-850E-FCFA4C54607A}" type="datetimeFigureOut">
              <a:rPr lang="en-US" smtClean="0"/>
              <a:t>9/26/2022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7C9902-0054-9242-AD24-B46328C07A67}" type="slidenum">
              <a:rPr lang="en-US" smtClean="0"/>
              <a:t>‹#›</a:t>
            </a:fld>
            <a:endParaRPr lang="en-US"/>
          </a:p>
        </p:txBody>
      </p:sp>
    </p:spTree>
    <p:extLst>
      <p:ext uri="{BB962C8B-B14F-4D97-AF65-F5344CB8AC3E}">
        <p14:creationId xmlns:p14="http://schemas.microsoft.com/office/powerpoint/2010/main" val="2889804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7147A-08AE-544F-8CBA-320E4A0D5078}" type="datetimeFigureOut">
              <a:rPr lang="en-US" smtClean="0"/>
              <a:t>9/26/2022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DB596-D218-9D43-A4EC-2B51BE929992}" type="slidenum">
              <a:rPr lang="en-US" smtClean="0"/>
              <a:t>‹#›</a:t>
            </a:fld>
            <a:endParaRPr lang="en-US"/>
          </a:p>
        </p:txBody>
      </p:sp>
    </p:spTree>
    <p:extLst>
      <p:ext uri="{BB962C8B-B14F-4D97-AF65-F5344CB8AC3E}">
        <p14:creationId xmlns:p14="http://schemas.microsoft.com/office/powerpoint/2010/main" val="2421475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Visit </a:t>
            </a:r>
            <a:r>
              <a:rPr lang="en-US" dirty="0"/>
              <a:t>our website for the lesson plan to accompany this PowerPoint.</a:t>
            </a:r>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Explain that Bayard helped to organize events that brought people together to protest against unfair treatment – a bus boycott, protest marches and a big rally in Washington DC, the capital of USA. </a:t>
            </a:r>
          </a:p>
        </p:txBody>
      </p:sp>
      <p:sp>
        <p:nvSpPr>
          <p:cNvPr id="4" name="Slide Number Placeholder 3"/>
          <p:cNvSpPr>
            <a:spLocks noGrp="1"/>
          </p:cNvSpPr>
          <p:nvPr>
            <p:ph type="sldNum" sz="quarter" idx="10"/>
          </p:nvPr>
        </p:nvSpPr>
        <p:spPr/>
        <p:txBody>
          <a:bodyPr/>
          <a:lstStyle/>
          <a:p>
            <a:fld id="{D1ADB596-D218-9D43-A4EC-2B51BE929992}" type="slidenum">
              <a:rPr lang="en-US" smtClean="0"/>
              <a:t>10</a:t>
            </a:fld>
            <a:endParaRPr lang="en-US"/>
          </a:p>
        </p:txBody>
      </p:sp>
    </p:spTree>
    <p:extLst>
      <p:ext uri="{BB962C8B-B14F-4D97-AF65-F5344CB8AC3E}">
        <p14:creationId xmlns:p14="http://schemas.microsoft.com/office/powerpoint/2010/main" val="3328143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Explain that Bayard was gay. Because he had a boyfriend, he was treated even less fairly than other black people.</a:t>
            </a:r>
          </a:p>
        </p:txBody>
      </p:sp>
      <p:sp>
        <p:nvSpPr>
          <p:cNvPr id="4" name="Slide Number Placeholder 3"/>
          <p:cNvSpPr>
            <a:spLocks noGrp="1"/>
          </p:cNvSpPr>
          <p:nvPr>
            <p:ph type="sldNum" sz="quarter" idx="10"/>
          </p:nvPr>
        </p:nvSpPr>
        <p:spPr/>
        <p:txBody>
          <a:bodyPr/>
          <a:lstStyle/>
          <a:p>
            <a:fld id="{D1ADB596-D218-9D43-A4EC-2B51BE929992}" type="slidenum">
              <a:rPr lang="en-US" smtClean="0"/>
              <a:t>11</a:t>
            </a:fld>
            <a:endParaRPr lang="en-US"/>
          </a:p>
        </p:txBody>
      </p:sp>
    </p:spTree>
    <p:extLst>
      <p:ext uri="{BB962C8B-B14F-4D97-AF65-F5344CB8AC3E}">
        <p14:creationId xmlns:p14="http://schemas.microsoft.com/office/powerpoint/2010/main" val="1022377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How might it feel to be treated unfairly because of the colour of your skin or because of who you fall in love with?</a:t>
            </a:r>
          </a:p>
        </p:txBody>
      </p:sp>
      <p:sp>
        <p:nvSpPr>
          <p:cNvPr id="4" name="Slide Number Placeholder 3"/>
          <p:cNvSpPr>
            <a:spLocks noGrp="1"/>
          </p:cNvSpPr>
          <p:nvPr>
            <p:ph type="sldNum" sz="quarter" idx="10"/>
          </p:nvPr>
        </p:nvSpPr>
        <p:spPr/>
        <p:txBody>
          <a:bodyPr/>
          <a:lstStyle/>
          <a:p>
            <a:fld id="{D1ADB596-D218-9D43-A4EC-2B51BE929992}" type="slidenum">
              <a:rPr lang="en-US" smtClean="0"/>
              <a:t>12</a:t>
            </a:fld>
            <a:endParaRPr lang="en-US"/>
          </a:p>
        </p:txBody>
      </p:sp>
    </p:spTree>
    <p:extLst>
      <p:ext uri="{BB962C8B-B14F-4D97-AF65-F5344CB8AC3E}">
        <p14:creationId xmlns:p14="http://schemas.microsoft.com/office/powerpoint/2010/main" val="4039726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Show the picture of Martin Luther King Jr. Ask children to put up their hands if they’d completed the picture of Martin. </a:t>
            </a:r>
          </a:p>
        </p:txBody>
      </p:sp>
      <p:sp>
        <p:nvSpPr>
          <p:cNvPr id="4" name="Slide Number Placeholder 3"/>
          <p:cNvSpPr>
            <a:spLocks noGrp="1"/>
          </p:cNvSpPr>
          <p:nvPr>
            <p:ph type="sldNum" sz="quarter" idx="10"/>
          </p:nvPr>
        </p:nvSpPr>
        <p:spPr/>
        <p:txBody>
          <a:bodyPr/>
          <a:lstStyle/>
          <a:p>
            <a:fld id="{D1ADB596-D218-9D43-A4EC-2B51BE929992}" type="slidenum">
              <a:rPr lang="en-US" smtClean="0"/>
              <a:t>13</a:t>
            </a:fld>
            <a:endParaRPr lang="en-US"/>
          </a:p>
        </p:txBody>
      </p:sp>
    </p:spTree>
    <p:extLst>
      <p:ext uri="{BB962C8B-B14F-4D97-AF65-F5344CB8AC3E}">
        <p14:creationId xmlns:p14="http://schemas.microsoft.com/office/powerpoint/2010/main" val="4040011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Explain that Martin was famous for his inspirational speeches at the events that Bayard had organized. His most famous speech is ‘I have a dream’, where he asked for black people in USA to be treated fairly.</a:t>
            </a:r>
          </a:p>
        </p:txBody>
      </p:sp>
      <p:sp>
        <p:nvSpPr>
          <p:cNvPr id="4" name="Slide Number Placeholder 3"/>
          <p:cNvSpPr>
            <a:spLocks noGrp="1"/>
          </p:cNvSpPr>
          <p:nvPr>
            <p:ph type="sldNum" sz="quarter" idx="10"/>
          </p:nvPr>
        </p:nvSpPr>
        <p:spPr/>
        <p:txBody>
          <a:bodyPr/>
          <a:lstStyle/>
          <a:p>
            <a:fld id="{D1ADB596-D218-9D43-A4EC-2B51BE929992}" type="slidenum">
              <a:rPr lang="en-US" smtClean="0"/>
              <a:t>14</a:t>
            </a:fld>
            <a:endParaRPr lang="en-US"/>
          </a:p>
        </p:txBody>
      </p:sp>
    </p:spTree>
    <p:extLst>
      <p:ext uri="{BB962C8B-B14F-4D97-AF65-F5344CB8AC3E}">
        <p14:creationId xmlns:p14="http://schemas.microsoft.com/office/powerpoint/2010/main" val="1753935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Why do we need to treat people fairly? Think. Pair. Share.</a:t>
            </a:r>
          </a:p>
          <a:p>
            <a:r>
              <a:rPr lang="en-GB" sz="1200" kern="1200" dirty="0">
                <a:solidFill>
                  <a:schemeClr val="tx1"/>
                </a:solidFill>
                <a:effectLst/>
                <a:latin typeface="+mn-lt"/>
                <a:ea typeface="+mn-ea"/>
                <a:cs typeface="+mn-cs"/>
              </a:rPr>
              <a:t>Children create their own placards to remind people that it’s important to treat other people fairly.</a:t>
            </a:r>
          </a:p>
          <a:p>
            <a:r>
              <a:rPr lang="en-GB" sz="1200" kern="1200" dirty="0">
                <a:solidFill>
                  <a:schemeClr val="tx1"/>
                </a:solidFill>
                <a:effectLst/>
                <a:latin typeface="+mn-lt"/>
                <a:ea typeface="+mn-ea"/>
                <a:cs typeface="+mn-cs"/>
              </a:rPr>
              <a:t>Once the placards are ready</a:t>
            </a:r>
            <a:r>
              <a:rPr lang="en-GB" sz="1200" kern="1200">
                <a:solidFill>
                  <a:schemeClr val="tx1"/>
                </a:solidFill>
                <a:effectLst/>
                <a:latin typeface="+mn-lt"/>
                <a:ea typeface="+mn-ea"/>
                <a:cs typeface="+mn-cs"/>
              </a:rPr>
              <a:t>, go </a:t>
            </a:r>
            <a:r>
              <a:rPr lang="en-GB" sz="1200" kern="1200" dirty="0">
                <a:solidFill>
                  <a:schemeClr val="tx1"/>
                </a:solidFill>
                <a:effectLst/>
                <a:latin typeface="+mn-lt"/>
                <a:ea typeface="+mn-ea"/>
                <a:cs typeface="+mn-cs"/>
              </a:rPr>
              <a:t>on a ‘fairness march’ around the playground, waving your placards.</a:t>
            </a:r>
          </a:p>
        </p:txBody>
      </p:sp>
      <p:sp>
        <p:nvSpPr>
          <p:cNvPr id="4" name="Slide Number Placeholder 3"/>
          <p:cNvSpPr>
            <a:spLocks noGrp="1"/>
          </p:cNvSpPr>
          <p:nvPr>
            <p:ph type="sldNum" sz="quarter" idx="10"/>
          </p:nvPr>
        </p:nvSpPr>
        <p:spPr/>
        <p:txBody>
          <a:bodyPr/>
          <a:lstStyle/>
          <a:p>
            <a:fld id="{D1ADB596-D218-9D43-A4EC-2B51BE929992}" type="slidenum">
              <a:rPr lang="en-US" smtClean="0"/>
              <a:t>15</a:t>
            </a:fld>
            <a:endParaRPr lang="en-US"/>
          </a:p>
        </p:txBody>
      </p:sp>
    </p:spTree>
    <p:extLst>
      <p:ext uri="{BB962C8B-B14F-4D97-AF65-F5344CB8AC3E}">
        <p14:creationId xmlns:p14="http://schemas.microsoft.com/office/powerpoint/2010/main" val="3585494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2</a:t>
            </a:fld>
            <a:endParaRPr lang="en-US"/>
          </a:p>
        </p:txBody>
      </p:sp>
    </p:spTree>
    <p:extLst>
      <p:ext uri="{BB962C8B-B14F-4D97-AF65-F5344CB8AC3E}">
        <p14:creationId xmlns:p14="http://schemas.microsoft.com/office/powerpoint/2010/main" val="1901229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Discuss ground rules for the lesson: listening to each other, taking turns to speak, being kind, respecting other people.</a:t>
            </a:r>
          </a:p>
        </p:txBody>
      </p:sp>
      <p:sp>
        <p:nvSpPr>
          <p:cNvPr id="4" name="Slide Number Placeholder 3"/>
          <p:cNvSpPr>
            <a:spLocks noGrp="1"/>
          </p:cNvSpPr>
          <p:nvPr>
            <p:ph type="sldNum" sz="quarter" idx="10"/>
          </p:nvPr>
        </p:nvSpPr>
        <p:spPr/>
        <p:txBody>
          <a:bodyPr/>
          <a:lstStyle/>
          <a:p>
            <a:fld id="{D1ADB596-D218-9D43-A4EC-2B51BE929992}" type="slidenum">
              <a:rPr lang="en-US" smtClean="0"/>
              <a:t>3</a:t>
            </a:fld>
            <a:endParaRPr lang="en-US"/>
          </a:p>
        </p:txBody>
      </p:sp>
    </p:spTree>
    <p:extLst>
      <p:ext uri="{BB962C8B-B14F-4D97-AF65-F5344CB8AC3E}">
        <p14:creationId xmlns:p14="http://schemas.microsoft.com/office/powerpoint/2010/main" val="3902549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Explain that Black History Month is a time where we celebrate black people’s contributions to our history. It’s important to do this because black people are often forgotten about in history.</a:t>
            </a:r>
          </a:p>
        </p:txBody>
      </p:sp>
      <p:sp>
        <p:nvSpPr>
          <p:cNvPr id="4" name="Slide Number Placeholder 3"/>
          <p:cNvSpPr>
            <a:spLocks noGrp="1"/>
          </p:cNvSpPr>
          <p:nvPr>
            <p:ph type="sldNum" sz="quarter" idx="10"/>
          </p:nvPr>
        </p:nvSpPr>
        <p:spPr/>
        <p:txBody>
          <a:bodyPr/>
          <a:lstStyle/>
          <a:p>
            <a:fld id="{D1ADB596-D218-9D43-A4EC-2B51BE929992}" type="slidenum">
              <a:rPr lang="en-US" smtClean="0"/>
              <a:t>4</a:t>
            </a:fld>
            <a:endParaRPr lang="en-US"/>
          </a:p>
        </p:txBody>
      </p:sp>
    </p:spTree>
    <p:extLst>
      <p:ext uri="{BB962C8B-B14F-4D97-AF65-F5344CB8AC3E}">
        <p14:creationId xmlns:p14="http://schemas.microsoft.com/office/powerpoint/2010/main" val="3711847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Explain that today we’re going to learn about some important black people from history. In the past, black people were treated unfairly in America – they had to use separate water fountains, go to separate schools and sit at the back of the bus. The people we are going to learn about helped bring about a change.</a:t>
            </a:r>
          </a:p>
        </p:txBody>
      </p:sp>
      <p:sp>
        <p:nvSpPr>
          <p:cNvPr id="4" name="Slide Number Placeholder 3"/>
          <p:cNvSpPr>
            <a:spLocks noGrp="1"/>
          </p:cNvSpPr>
          <p:nvPr>
            <p:ph type="sldNum" sz="quarter" idx="10"/>
          </p:nvPr>
        </p:nvSpPr>
        <p:spPr/>
        <p:txBody>
          <a:bodyPr/>
          <a:lstStyle/>
          <a:p>
            <a:fld id="{D1ADB596-D218-9D43-A4EC-2B51BE929992}" type="slidenum">
              <a:rPr lang="en-US" smtClean="0"/>
              <a:t>5</a:t>
            </a:fld>
            <a:endParaRPr lang="en-US"/>
          </a:p>
        </p:txBody>
      </p:sp>
    </p:spTree>
    <p:extLst>
      <p:ext uri="{BB962C8B-B14F-4D97-AF65-F5344CB8AC3E}">
        <p14:creationId xmlns:p14="http://schemas.microsoft.com/office/powerpoint/2010/main" val="212936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Jigsaw challenge: Give each group a Black role models jigsaw (Rosa Parks, Martin Luther King Jr, Bayard Rustin. Challenge the groups to race to complete the jigsaw.</a:t>
            </a:r>
          </a:p>
        </p:txBody>
      </p:sp>
      <p:sp>
        <p:nvSpPr>
          <p:cNvPr id="4" name="Slide Number Placeholder 3"/>
          <p:cNvSpPr>
            <a:spLocks noGrp="1"/>
          </p:cNvSpPr>
          <p:nvPr>
            <p:ph type="sldNum" sz="quarter" idx="10"/>
          </p:nvPr>
        </p:nvSpPr>
        <p:spPr/>
        <p:txBody>
          <a:bodyPr/>
          <a:lstStyle/>
          <a:p>
            <a:fld id="{D1ADB596-D218-9D43-A4EC-2B51BE929992}" type="slidenum">
              <a:rPr lang="en-US" smtClean="0"/>
              <a:t>6</a:t>
            </a:fld>
            <a:endParaRPr lang="en-US"/>
          </a:p>
        </p:txBody>
      </p:sp>
    </p:spTree>
    <p:extLst>
      <p:ext uri="{BB962C8B-B14F-4D97-AF65-F5344CB8AC3E}">
        <p14:creationId xmlns:p14="http://schemas.microsoft.com/office/powerpoint/2010/main" val="790317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Show the picture of Rosa Parks. Ask children to put their hands up if they’d completed the picture of Rosa. </a:t>
            </a:r>
          </a:p>
        </p:txBody>
      </p:sp>
      <p:sp>
        <p:nvSpPr>
          <p:cNvPr id="4" name="Slide Number Placeholder 3"/>
          <p:cNvSpPr>
            <a:spLocks noGrp="1"/>
          </p:cNvSpPr>
          <p:nvPr>
            <p:ph type="sldNum" sz="quarter" idx="10"/>
          </p:nvPr>
        </p:nvSpPr>
        <p:spPr/>
        <p:txBody>
          <a:bodyPr/>
          <a:lstStyle/>
          <a:p>
            <a:fld id="{D1ADB596-D218-9D43-A4EC-2B51BE929992}" type="slidenum">
              <a:rPr lang="en-US" smtClean="0"/>
              <a:t>7</a:t>
            </a:fld>
            <a:endParaRPr lang="en-US"/>
          </a:p>
        </p:txBody>
      </p:sp>
    </p:spTree>
    <p:extLst>
      <p:ext uri="{BB962C8B-B14F-4D97-AF65-F5344CB8AC3E}">
        <p14:creationId xmlns:p14="http://schemas.microsoft.com/office/powerpoint/2010/main" val="2007926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Explain that Rosa Parks made a stand by saying that she would not sit at the back of the bus. Rosa helped to inspire others to protest against unfair treatment.</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8</a:t>
            </a:fld>
            <a:endParaRPr lang="en-US"/>
          </a:p>
        </p:txBody>
      </p:sp>
    </p:spTree>
    <p:extLst>
      <p:ext uri="{BB962C8B-B14F-4D97-AF65-F5344CB8AC3E}">
        <p14:creationId xmlns:p14="http://schemas.microsoft.com/office/powerpoint/2010/main" val="1896892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Show the picture of Bayard Rustin. Ask children to put their hands up if they’d completed the picture of Bayard. </a:t>
            </a:r>
          </a:p>
        </p:txBody>
      </p:sp>
      <p:sp>
        <p:nvSpPr>
          <p:cNvPr id="4" name="Slide Number Placeholder 3"/>
          <p:cNvSpPr>
            <a:spLocks noGrp="1"/>
          </p:cNvSpPr>
          <p:nvPr>
            <p:ph type="sldNum" sz="quarter" idx="10"/>
          </p:nvPr>
        </p:nvSpPr>
        <p:spPr/>
        <p:txBody>
          <a:bodyPr/>
          <a:lstStyle/>
          <a:p>
            <a:fld id="{D1ADB596-D218-9D43-A4EC-2B51BE929992}" type="slidenum">
              <a:rPr lang="en-US" smtClean="0"/>
              <a:t>9</a:t>
            </a:fld>
            <a:endParaRPr lang="en-US"/>
          </a:p>
        </p:txBody>
      </p:sp>
    </p:spTree>
    <p:extLst>
      <p:ext uri="{BB962C8B-B14F-4D97-AF65-F5344CB8AC3E}">
        <p14:creationId xmlns:p14="http://schemas.microsoft.com/office/powerpoint/2010/main" val="1593863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DF3A28-B259-DC42-8C10-1F43EA05D7FC}"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34578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729C6-720C-CD4A-80B4-454A0ED44C0B}"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8132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1F29-62E0-D24B-95F3-AC826BB0C4B7}"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55857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4B3A-F2EA-B846-BCE5-6613D2067B0F}"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1779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5AF7-02B2-284E-982F-99996CD86E97}"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8106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D8DF7B-F1BE-F642-9184-3ABB55409E1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5500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8F669F-901A-0545-8E2D-3061FF532DF1}" type="datetime1">
              <a:rPr lang="en-GB" smtClean="0"/>
              <a:t>26/09/2022</a:t>
            </a:fld>
            <a:endParaRPr lang="en-US"/>
          </a:p>
        </p:txBody>
      </p:sp>
      <p:sp>
        <p:nvSpPr>
          <p:cNvPr id="8" name="Footer Placeholder 7"/>
          <p:cNvSpPr>
            <a:spLocks noGrp="1"/>
          </p:cNvSpPr>
          <p:nvPr>
            <p:ph type="ftr" sz="quarter" idx="11"/>
          </p:nvPr>
        </p:nvSpPr>
        <p:spPr/>
        <p:txBody>
          <a:bodyPr/>
          <a:lstStyle/>
          <a:p>
            <a:r>
              <a:rPr lang="en-US"/>
              <a:t>Presentation name here</a:t>
            </a:r>
          </a:p>
        </p:txBody>
      </p:sp>
      <p:sp>
        <p:nvSpPr>
          <p:cNvPr id="9" name="Slide Number Placeholder 8"/>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0093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D41A3-5C84-AE48-80D5-CECD255030C9}" type="datetime1">
              <a:rPr lang="en-GB" smtClean="0"/>
              <a:t>26/09/2022</a:t>
            </a:fld>
            <a:endParaRPr lang="en-US"/>
          </a:p>
        </p:txBody>
      </p:sp>
      <p:sp>
        <p:nvSpPr>
          <p:cNvPr id="4" name="Footer Placeholder 3"/>
          <p:cNvSpPr>
            <a:spLocks noGrp="1"/>
          </p:cNvSpPr>
          <p:nvPr>
            <p:ph type="ftr" sz="quarter" idx="11"/>
          </p:nvPr>
        </p:nvSpPr>
        <p:spPr/>
        <p:txBody>
          <a:bodyPr/>
          <a:lstStyle/>
          <a:p>
            <a:r>
              <a:rPr lang="en-US"/>
              <a:t>Presentation name here</a:t>
            </a:r>
          </a:p>
        </p:txBody>
      </p:sp>
      <p:sp>
        <p:nvSpPr>
          <p:cNvPr id="5" name="Slide Number Placeholder 4"/>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357161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65686-31EB-BA46-AF93-7633D4C61FF4}" type="datetime1">
              <a:rPr lang="en-GB" smtClean="0"/>
              <a:t>26/09/2022</a:t>
            </a:fld>
            <a:endParaRPr lang="en-US"/>
          </a:p>
        </p:txBody>
      </p:sp>
      <p:sp>
        <p:nvSpPr>
          <p:cNvPr id="3" name="Footer Placeholder 2"/>
          <p:cNvSpPr>
            <a:spLocks noGrp="1"/>
          </p:cNvSpPr>
          <p:nvPr>
            <p:ph type="ftr" sz="quarter" idx="11"/>
          </p:nvPr>
        </p:nvSpPr>
        <p:spPr/>
        <p:txBody>
          <a:bodyPr/>
          <a:lstStyle/>
          <a:p>
            <a:r>
              <a:rPr lang="en-US"/>
              <a:t>Presentation name here</a:t>
            </a:r>
          </a:p>
        </p:txBody>
      </p:sp>
      <p:sp>
        <p:nvSpPr>
          <p:cNvPr id="4" name="Slide Number Placeholder 3"/>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9462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58FB5-4CE1-7A43-B078-AB770DC5DE9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2568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2335-70CD-774C-B910-55CAAA9A036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4615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5A77A-91C6-0946-A8E3-AA51554AE327}" type="datetime1">
              <a:rPr lang="en-GB" smtClean="0"/>
              <a:t>26/09/2022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name here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CF922-CD15-2B46-8BE2-C98E4FA1F969}" type="slidenum">
              <a:rPr lang="en-US" smtClean="0"/>
              <a:t>‹#›</a:t>
            </a:fld>
            <a:endParaRPr lang="en-US"/>
          </a:p>
        </p:txBody>
      </p:sp>
    </p:spTree>
    <p:extLst>
      <p:ext uri="{BB962C8B-B14F-4D97-AF65-F5344CB8AC3E}">
        <p14:creationId xmlns:p14="http://schemas.microsoft.com/office/powerpoint/2010/main" val="3252749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175"/>
        </a:solidFill>
        <a:effectLst/>
      </p:bgPr>
    </p:bg>
    <p:spTree>
      <p:nvGrpSpPr>
        <p:cNvPr id="1" name=""/>
        <p:cNvGrpSpPr/>
        <p:nvPr/>
      </p:nvGrpSpPr>
      <p:grpSpPr>
        <a:xfrm>
          <a:off x="0" y="0"/>
          <a:ext cx="0" cy="0"/>
          <a:chOff x="0" y="0"/>
          <a:chExt cx="0" cy="0"/>
        </a:xfrm>
      </p:grpSpPr>
      <p:sp>
        <p:nvSpPr>
          <p:cNvPr id="123" name="Shape 123"/>
          <p:cNvSpPr/>
          <p:nvPr/>
        </p:nvSpPr>
        <p:spPr>
          <a:xfrm>
            <a:off x="288991" y="940459"/>
            <a:ext cx="8566019" cy="5055230"/>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p>
            <a:r>
              <a:rPr lang="en-GB" sz="2700" b="1" dirty="0">
                <a:solidFill>
                  <a:schemeClr val="bg1"/>
                </a:solidFill>
                <a:latin typeface="Arial" panose="020B0604020202020204" pitchFamily="34" charset="0"/>
                <a:cs typeface="Arial" panose="020B0604020202020204" pitchFamily="34" charset="0"/>
              </a:rPr>
              <a:t>PowerPoint template to accompany the Black History Month 2019 lesson pack for:</a:t>
            </a:r>
          </a:p>
          <a:p>
            <a:endParaRPr lang="en-GB" sz="1500" dirty="0">
              <a:solidFill>
                <a:schemeClr val="bg1"/>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Year 1 and 2 – England and Wales</a:t>
            </a:r>
          </a:p>
          <a:p>
            <a:pPr marL="257175" indent="-257175">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P2 and P3 – Scotland</a:t>
            </a:r>
          </a:p>
          <a:p>
            <a:endParaRPr lang="en-US" sz="150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05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1500" dirty="0">
              <a:solidFill>
                <a:schemeClr val="bg1"/>
              </a:solidFill>
              <a:latin typeface="Arial" panose="020B0604020202020204" pitchFamily="34" charset="0"/>
              <a:cs typeface="Arial" panose="020B0604020202020204" pitchFamily="34" charset="0"/>
            </a:endParaRPr>
          </a:p>
          <a:p>
            <a:r>
              <a:rPr lang="en-US" sz="1050" b="1" dirty="0">
                <a:solidFill>
                  <a:schemeClr val="bg1"/>
                </a:solidFill>
                <a:latin typeface="Arial" panose="020B0604020202020204" pitchFamily="34" charset="0"/>
                <a:cs typeface="Arial" panose="020B0604020202020204" pitchFamily="34" charset="0"/>
              </a:rPr>
              <a:t>Who are Stonewall?</a:t>
            </a:r>
          </a:p>
          <a:p>
            <a:r>
              <a:rPr lang="en-GB" sz="105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349018C-CE53-4718-8045-7CBF94F85FC6}"/>
              </a:ext>
            </a:extLst>
          </p:cNvPr>
          <p:cNvSpPr txBox="1"/>
          <p:nvPr/>
        </p:nvSpPr>
        <p:spPr>
          <a:xfrm>
            <a:off x="165889" y="407669"/>
            <a:ext cx="7485126"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explain why it is important to treat people fairly</a:t>
            </a:r>
            <a:endParaRPr lang="en-GB" sz="2400" u="sng"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92F8246-FDB9-4502-8372-66E6C5FA0DE6}"/>
              </a:ext>
            </a:extLst>
          </p:cNvPr>
          <p:cNvSpPr txBox="1"/>
          <p:nvPr/>
        </p:nvSpPr>
        <p:spPr>
          <a:xfrm>
            <a:off x="5085283" y="1835811"/>
            <a:ext cx="3771380" cy="2246769"/>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Bayard Rustin organized events and helped people speak out against being treated unfairly.</a:t>
            </a:r>
          </a:p>
        </p:txBody>
      </p:sp>
      <p:pic>
        <p:nvPicPr>
          <p:cNvPr id="5122" name="Picture 2" descr="Related image">
            <a:extLst>
              <a:ext uri="{FF2B5EF4-FFF2-40B4-BE49-F238E27FC236}">
                <a16:creationId xmlns:a16="http://schemas.microsoft.com/office/drawing/2014/main" id="{3D7D96DE-25CA-47C4-AA49-EA868F6765E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1015" y="1835811"/>
            <a:ext cx="4558280" cy="3035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640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349018C-CE53-4718-8045-7CBF94F85FC6}"/>
              </a:ext>
            </a:extLst>
          </p:cNvPr>
          <p:cNvSpPr txBox="1"/>
          <p:nvPr/>
        </p:nvSpPr>
        <p:spPr>
          <a:xfrm>
            <a:off x="165889" y="407669"/>
            <a:ext cx="7485126"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explain why it is important to treat people fairly</a:t>
            </a:r>
            <a:endParaRPr lang="en-GB" sz="2400" u="sng"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92F8246-FDB9-4502-8372-66E6C5FA0DE6}"/>
              </a:ext>
            </a:extLst>
          </p:cNvPr>
          <p:cNvSpPr txBox="1"/>
          <p:nvPr/>
        </p:nvSpPr>
        <p:spPr>
          <a:xfrm>
            <a:off x="5085283" y="1835811"/>
            <a:ext cx="3771380" cy="2246769"/>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Bayard Rustin was treated unfairly because he was black and because he had a boyfriend.</a:t>
            </a:r>
          </a:p>
        </p:txBody>
      </p:sp>
      <p:pic>
        <p:nvPicPr>
          <p:cNvPr id="3074" name="Picture 2" descr="Related image">
            <a:extLst>
              <a:ext uri="{FF2B5EF4-FFF2-40B4-BE49-F238E27FC236}">
                <a16:creationId xmlns:a16="http://schemas.microsoft.com/office/drawing/2014/main" id="{01D067D8-4CC1-45DF-817C-871F7BDAFCF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2658" y="1835811"/>
            <a:ext cx="4536637" cy="3402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952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349018C-CE53-4718-8045-7CBF94F85FC6}"/>
              </a:ext>
            </a:extLst>
          </p:cNvPr>
          <p:cNvSpPr txBox="1"/>
          <p:nvPr/>
        </p:nvSpPr>
        <p:spPr>
          <a:xfrm>
            <a:off x="165889" y="407669"/>
            <a:ext cx="7485126"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explain why it is important to treat people fairly</a:t>
            </a:r>
            <a:endParaRPr lang="en-GB" sz="2400" u="sng"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92F8246-FDB9-4502-8372-66E6C5FA0DE6}"/>
              </a:ext>
            </a:extLst>
          </p:cNvPr>
          <p:cNvSpPr txBox="1"/>
          <p:nvPr/>
        </p:nvSpPr>
        <p:spPr>
          <a:xfrm>
            <a:off x="5085283" y="1835811"/>
            <a:ext cx="3771380" cy="3970318"/>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How would it feel to be treated unfairly because of the </a:t>
            </a:r>
            <a:r>
              <a:rPr lang="en-US" sz="2800" dirty="0" err="1">
                <a:latin typeface="Arial" panose="020B0604020202020204" pitchFamily="34" charset="0"/>
                <a:cs typeface="Arial" panose="020B0604020202020204" pitchFamily="34" charset="0"/>
              </a:rPr>
              <a:t>colour</a:t>
            </a:r>
            <a:r>
              <a:rPr lang="en-US" sz="2800" dirty="0">
                <a:latin typeface="Arial" panose="020B0604020202020204" pitchFamily="34" charset="0"/>
                <a:cs typeface="Arial" panose="020B0604020202020204" pitchFamily="34" charset="0"/>
              </a:rPr>
              <a:t> of your skin?</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How would it feel to be treated unfairly because of who you fall in love with?</a:t>
            </a:r>
          </a:p>
        </p:txBody>
      </p:sp>
      <p:pic>
        <p:nvPicPr>
          <p:cNvPr id="3074" name="Picture 2" descr="Related image">
            <a:extLst>
              <a:ext uri="{FF2B5EF4-FFF2-40B4-BE49-F238E27FC236}">
                <a16:creationId xmlns:a16="http://schemas.microsoft.com/office/drawing/2014/main" id="{01D067D8-4CC1-45DF-817C-871F7BDAFCF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2658" y="1835811"/>
            <a:ext cx="4536637" cy="3402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164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349018C-CE53-4718-8045-7CBF94F85FC6}"/>
              </a:ext>
            </a:extLst>
          </p:cNvPr>
          <p:cNvSpPr txBox="1"/>
          <p:nvPr/>
        </p:nvSpPr>
        <p:spPr>
          <a:xfrm>
            <a:off x="165889" y="407669"/>
            <a:ext cx="7485126"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explain why it is important to treat people fairly</a:t>
            </a:r>
            <a:endParaRPr lang="en-GB" sz="2400" u="sng"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92F8246-FDB9-4502-8372-66E6C5FA0DE6}"/>
              </a:ext>
            </a:extLst>
          </p:cNvPr>
          <p:cNvSpPr txBox="1"/>
          <p:nvPr/>
        </p:nvSpPr>
        <p:spPr>
          <a:xfrm>
            <a:off x="5085283" y="1835811"/>
            <a:ext cx="377138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Martin Luther King Jr</a:t>
            </a:r>
          </a:p>
        </p:txBody>
      </p:sp>
      <p:pic>
        <p:nvPicPr>
          <p:cNvPr id="6146" name="Picture 2" descr="Image result for martin luther king">
            <a:extLst>
              <a:ext uri="{FF2B5EF4-FFF2-40B4-BE49-F238E27FC236}">
                <a16:creationId xmlns:a16="http://schemas.microsoft.com/office/drawing/2014/main" id="{D4339389-4CE9-4C99-8D68-3AF7B337718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0059" y="1835811"/>
            <a:ext cx="4265541" cy="3130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239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martin luther king">
            <a:extLst>
              <a:ext uri="{FF2B5EF4-FFF2-40B4-BE49-F238E27FC236}">
                <a16:creationId xmlns:a16="http://schemas.microsoft.com/office/drawing/2014/main" id="{A6E9C08C-CC39-41A0-86F1-D27FAEFD7F1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5523" y="1835811"/>
            <a:ext cx="4330077" cy="313028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349018C-CE53-4718-8045-7CBF94F85FC6}"/>
              </a:ext>
            </a:extLst>
          </p:cNvPr>
          <p:cNvSpPr txBox="1"/>
          <p:nvPr/>
        </p:nvSpPr>
        <p:spPr>
          <a:xfrm>
            <a:off x="165889" y="407669"/>
            <a:ext cx="7485126"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explain why it is important to treat people fairly</a:t>
            </a:r>
            <a:endParaRPr lang="en-GB" sz="2400" u="sng"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92F8246-FDB9-4502-8372-66E6C5FA0DE6}"/>
              </a:ext>
            </a:extLst>
          </p:cNvPr>
          <p:cNvSpPr txBox="1"/>
          <p:nvPr/>
        </p:nvSpPr>
        <p:spPr>
          <a:xfrm>
            <a:off x="5085283" y="1835811"/>
            <a:ext cx="3771380" cy="3108543"/>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Martin Luther King Jr is famous for his speeches.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He spoke about the way that black people were unfairly treated.</a:t>
            </a:r>
          </a:p>
        </p:txBody>
      </p:sp>
    </p:spTree>
    <p:extLst>
      <p:ext uri="{BB962C8B-B14F-4D97-AF65-F5344CB8AC3E}">
        <p14:creationId xmlns:p14="http://schemas.microsoft.com/office/powerpoint/2010/main" val="4067663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349018C-CE53-4718-8045-7CBF94F85FC6}"/>
              </a:ext>
            </a:extLst>
          </p:cNvPr>
          <p:cNvSpPr txBox="1"/>
          <p:nvPr/>
        </p:nvSpPr>
        <p:spPr>
          <a:xfrm>
            <a:off x="165889" y="407669"/>
            <a:ext cx="7485126"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explain why it is important to treat people fairly</a:t>
            </a:r>
            <a:endParaRPr lang="en-GB" sz="2400" u="sng" dirty="0">
              <a:latin typeface="Arial" panose="020B0604020202020204" pitchFamily="34" charset="0"/>
              <a:cs typeface="Arial" panose="020B0604020202020204" pitchFamily="34" charset="0"/>
            </a:endParaRPr>
          </a:p>
        </p:txBody>
      </p:sp>
      <p:pic>
        <p:nvPicPr>
          <p:cNvPr id="8" name="Picture 2" descr="Image result for civil rights movement">
            <a:extLst>
              <a:ext uri="{FF2B5EF4-FFF2-40B4-BE49-F238E27FC236}">
                <a16:creationId xmlns:a16="http://schemas.microsoft.com/office/drawing/2014/main" id="{150BBC7E-5F3E-4C8A-B6CC-C024B50BA5C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2838" y="1835811"/>
            <a:ext cx="4342762" cy="31085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62C7734-9ECA-4A1C-8FAF-B9AFF989829D}"/>
              </a:ext>
            </a:extLst>
          </p:cNvPr>
          <p:cNvSpPr txBox="1"/>
          <p:nvPr/>
        </p:nvSpPr>
        <p:spPr>
          <a:xfrm>
            <a:off x="5085283" y="1835811"/>
            <a:ext cx="3771380" cy="2677656"/>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Make your own placard.</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It must show why we should treat people fairly.</a:t>
            </a:r>
          </a:p>
        </p:txBody>
      </p:sp>
    </p:spTree>
    <p:extLst>
      <p:ext uri="{BB962C8B-B14F-4D97-AF65-F5344CB8AC3E}">
        <p14:creationId xmlns:p14="http://schemas.microsoft.com/office/powerpoint/2010/main" val="1869502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8A1D69-FBED-475C-AB7B-1D560E391A79}"/>
              </a:ext>
            </a:extLst>
          </p:cNvPr>
          <p:cNvSpPr txBox="1"/>
          <p:nvPr/>
        </p:nvSpPr>
        <p:spPr>
          <a:xfrm>
            <a:off x="165889" y="1792780"/>
            <a:ext cx="8712834" cy="523220"/>
          </a:xfrm>
          <a:prstGeom prst="rect">
            <a:avLst/>
          </a:prstGeom>
          <a:noFill/>
        </p:spPr>
        <p:txBody>
          <a:bodyPr wrap="none" rtlCol="0">
            <a:spAutoFit/>
          </a:bodyPr>
          <a:lstStyle/>
          <a:p>
            <a:r>
              <a:rPr lang="en-US" sz="2800" u="sng" dirty="0">
                <a:latin typeface="Arial" panose="020B0604020202020204" pitchFamily="34" charset="0"/>
                <a:cs typeface="Arial" panose="020B0604020202020204" pitchFamily="34" charset="0"/>
              </a:rPr>
              <a:t>LO: To explain why it is important to treat people fairly</a:t>
            </a:r>
            <a:endParaRPr lang="en-GB" sz="28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2818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8A1D69-FBED-475C-AB7B-1D560E391A79}"/>
              </a:ext>
            </a:extLst>
          </p:cNvPr>
          <p:cNvSpPr txBox="1"/>
          <p:nvPr/>
        </p:nvSpPr>
        <p:spPr>
          <a:xfrm>
            <a:off x="354425" y="746405"/>
            <a:ext cx="3060453"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Before we start….</a:t>
            </a:r>
            <a:endParaRPr lang="en-GB" sz="28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0E4262FF-46DA-46A5-A5DE-BF92367E4A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151912"/>
            <a:ext cx="4685836" cy="4683589"/>
          </a:xfrm>
          <a:prstGeom prst="rect">
            <a:avLst/>
          </a:prstGeom>
        </p:spPr>
      </p:pic>
      <p:sp>
        <p:nvSpPr>
          <p:cNvPr id="16" name="TextBox 15">
            <a:extLst>
              <a:ext uri="{FF2B5EF4-FFF2-40B4-BE49-F238E27FC236}">
                <a16:creationId xmlns:a16="http://schemas.microsoft.com/office/drawing/2014/main" id="{7933356A-DCEF-489F-964B-855ED529A7C6}"/>
              </a:ext>
            </a:extLst>
          </p:cNvPr>
          <p:cNvSpPr txBox="1"/>
          <p:nvPr/>
        </p:nvSpPr>
        <p:spPr>
          <a:xfrm>
            <a:off x="5330542" y="1775497"/>
            <a:ext cx="1664238" cy="523220"/>
          </a:xfrm>
          <a:prstGeom prst="rect">
            <a:avLst/>
          </a:prstGeom>
          <a:noFill/>
        </p:spPr>
        <p:txBody>
          <a:bodyPr wrap="none" rtlCol="0">
            <a:spAutoFit/>
          </a:bodyPr>
          <a:lstStyle/>
          <a:p>
            <a:r>
              <a:rPr lang="en-US" sz="2800" u="sng" dirty="0">
                <a:latin typeface="Arial" panose="020B0604020202020204" pitchFamily="34" charset="0"/>
                <a:cs typeface="Arial" panose="020B0604020202020204" pitchFamily="34" charset="0"/>
              </a:rPr>
              <a:t>Our rules</a:t>
            </a:r>
            <a:endParaRPr lang="en-GB" sz="28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9517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426BE4A5-DBEA-4437-9CDF-210A7336C969}"/>
              </a:ext>
            </a:extLst>
          </p:cNvPr>
          <p:cNvSpPr txBox="1"/>
          <p:nvPr/>
        </p:nvSpPr>
        <p:spPr>
          <a:xfrm>
            <a:off x="4204355" y="1827501"/>
            <a:ext cx="4939645" cy="2431435"/>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Black History Month</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A time to celebrate black people from history (even more than usual)!</a:t>
            </a:r>
            <a:endParaRPr lang="en-GB" sz="2800" dirty="0">
              <a:latin typeface="Arial" panose="020B0604020202020204" pitchFamily="34" charset="0"/>
              <a:cs typeface="Arial" panose="020B0604020202020204" pitchFamily="34" charset="0"/>
            </a:endParaRPr>
          </a:p>
        </p:txBody>
      </p:sp>
      <p:pic>
        <p:nvPicPr>
          <p:cNvPr id="28" name="Picture 2" descr="Image result for martin luther king">
            <a:extLst>
              <a:ext uri="{FF2B5EF4-FFF2-40B4-BE49-F238E27FC236}">
                <a16:creationId xmlns:a16="http://schemas.microsoft.com/office/drawing/2014/main" id="{F592A15D-5F18-44A4-AFF9-1BF7AD76EED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1513" y="1318840"/>
            <a:ext cx="1525444" cy="152544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Image result for mary seacole">
            <a:extLst>
              <a:ext uri="{FF2B5EF4-FFF2-40B4-BE49-F238E27FC236}">
                <a16:creationId xmlns:a16="http://schemas.microsoft.com/office/drawing/2014/main" id="{866F418A-B9A9-4ED3-AE0D-79548E96B1B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965"/>
          <a:stretch/>
        </p:blipFill>
        <p:spPr bwMode="auto">
          <a:xfrm>
            <a:off x="991513" y="2811722"/>
            <a:ext cx="1525444" cy="152544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Bayard Rustin Citywide Committee for Integration">
            <a:extLst>
              <a:ext uri="{FF2B5EF4-FFF2-40B4-BE49-F238E27FC236}">
                <a16:creationId xmlns:a16="http://schemas.microsoft.com/office/drawing/2014/main" id="{E7267E3C-3B78-4DF1-A90E-56786B57D6C2}"/>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506682" y="2842794"/>
            <a:ext cx="1525445" cy="14943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storme delarverie">
            <a:extLst>
              <a:ext uri="{FF2B5EF4-FFF2-40B4-BE49-F238E27FC236}">
                <a16:creationId xmlns:a16="http://schemas.microsoft.com/office/drawing/2014/main" id="{F10F45CD-D0C5-49CC-8016-7355909739A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986374" y="4332619"/>
            <a:ext cx="1530583" cy="150736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Katherine Johnson">
            <a:extLst>
              <a:ext uri="{FF2B5EF4-FFF2-40B4-BE49-F238E27FC236}">
                <a16:creationId xmlns:a16="http://schemas.microsoft.com/office/drawing/2014/main" id="{D20CDAF8-9995-4951-95E1-354339C77D6C}"/>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2516957" y="4338963"/>
            <a:ext cx="1525444" cy="149467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maya angelou">
            <a:extLst>
              <a:ext uri="{FF2B5EF4-FFF2-40B4-BE49-F238E27FC236}">
                <a16:creationId xmlns:a16="http://schemas.microsoft.com/office/drawing/2014/main" id="{EFD77D2F-A2B6-48C9-9E87-86F1EE342B09}"/>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t="-970" b="-1"/>
          <a:stretch/>
        </p:blipFill>
        <p:spPr bwMode="auto">
          <a:xfrm>
            <a:off x="2516957" y="1335428"/>
            <a:ext cx="1525444" cy="150736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56F106A-0E63-4116-AA4C-A0DCD7FB9A62}"/>
              </a:ext>
            </a:extLst>
          </p:cNvPr>
          <p:cNvSpPr txBox="1"/>
          <p:nvPr/>
        </p:nvSpPr>
        <p:spPr>
          <a:xfrm>
            <a:off x="165889" y="407669"/>
            <a:ext cx="7485126"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explain why it is important to treat people fairly</a:t>
            </a:r>
            <a:endParaRPr lang="en-GB" sz="24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6854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426BE4A5-DBEA-4437-9CDF-210A7336C969}"/>
              </a:ext>
            </a:extLst>
          </p:cNvPr>
          <p:cNvSpPr txBox="1"/>
          <p:nvPr/>
        </p:nvSpPr>
        <p:spPr>
          <a:xfrm>
            <a:off x="5769204" y="1834569"/>
            <a:ext cx="3181726" cy="954107"/>
          </a:xfrm>
          <a:prstGeom prst="rect">
            <a:avLst/>
          </a:prstGeom>
          <a:noFill/>
        </p:spPr>
        <p:txBody>
          <a:bodyPr wrap="square" rtlCol="0">
            <a:spAutoFit/>
          </a:bodyPr>
          <a:lstStyle/>
          <a:p>
            <a:pPr algn="ctr"/>
            <a:r>
              <a:rPr lang="en-US" sz="2800" dirty="0"/>
              <a:t>Can you see what’s wrong in this photo?</a:t>
            </a:r>
            <a:endParaRPr lang="en-GB" sz="2800" dirty="0"/>
          </a:p>
        </p:txBody>
      </p:sp>
      <p:pic>
        <p:nvPicPr>
          <p:cNvPr id="1026" name="Picture 2" descr="SEGREGATION IN THE USA dans A ECOUTER Segregated+Bus+-+Birmingham+Public+Library">
            <a:extLst>
              <a:ext uri="{FF2B5EF4-FFF2-40B4-BE49-F238E27FC236}">
                <a16:creationId xmlns:a16="http://schemas.microsoft.com/office/drawing/2014/main" id="{18D6F028-9EA4-475D-9263-78B2A88A2EA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0172" y="1834569"/>
            <a:ext cx="5154764" cy="411979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111F381-232A-4EA5-96D9-7435C5645E4C}"/>
              </a:ext>
            </a:extLst>
          </p:cNvPr>
          <p:cNvSpPr txBox="1"/>
          <p:nvPr/>
        </p:nvSpPr>
        <p:spPr>
          <a:xfrm>
            <a:off x="165889" y="407669"/>
            <a:ext cx="7485126"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explain why it is important to treat people fairly</a:t>
            </a:r>
            <a:endParaRPr lang="en-GB" sz="24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823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B3F26A-CB5D-437D-949C-786F8AFD5E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920" y="1108006"/>
            <a:ext cx="4590930" cy="4588729"/>
          </a:xfrm>
          <a:prstGeom prst="rect">
            <a:avLst/>
          </a:prstGeom>
        </p:spPr>
      </p:pic>
      <p:sp>
        <p:nvSpPr>
          <p:cNvPr id="8" name="TextBox 7">
            <a:extLst>
              <a:ext uri="{FF2B5EF4-FFF2-40B4-BE49-F238E27FC236}">
                <a16:creationId xmlns:a16="http://schemas.microsoft.com/office/drawing/2014/main" id="{D2FCFFAC-BBCE-48ED-98EE-E2593E7C58A4}"/>
              </a:ext>
            </a:extLst>
          </p:cNvPr>
          <p:cNvSpPr txBox="1"/>
          <p:nvPr/>
        </p:nvSpPr>
        <p:spPr>
          <a:xfrm>
            <a:off x="5085283" y="1835811"/>
            <a:ext cx="377138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Jigsaw challenge!</a:t>
            </a:r>
          </a:p>
        </p:txBody>
      </p:sp>
      <p:sp>
        <p:nvSpPr>
          <p:cNvPr id="9" name="TextBox 8">
            <a:extLst>
              <a:ext uri="{FF2B5EF4-FFF2-40B4-BE49-F238E27FC236}">
                <a16:creationId xmlns:a16="http://schemas.microsoft.com/office/drawing/2014/main" id="{132A9997-41CE-4865-A87F-00D386077FEC}"/>
              </a:ext>
            </a:extLst>
          </p:cNvPr>
          <p:cNvSpPr txBox="1"/>
          <p:nvPr/>
        </p:nvSpPr>
        <p:spPr>
          <a:xfrm>
            <a:off x="165889" y="407669"/>
            <a:ext cx="7485126"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explain why it is important to treat people fairly</a:t>
            </a:r>
            <a:endParaRPr lang="en-GB" sz="24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7489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349018C-CE53-4718-8045-7CBF94F85FC6}"/>
              </a:ext>
            </a:extLst>
          </p:cNvPr>
          <p:cNvSpPr txBox="1"/>
          <p:nvPr/>
        </p:nvSpPr>
        <p:spPr>
          <a:xfrm>
            <a:off x="165889" y="407669"/>
            <a:ext cx="7485126"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explain why it is important to treat people fairly</a:t>
            </a:r>
            <a:endParaRPr lang="en-GB" sz="2400" u="sng" dirty="0">
              <a:latin typeface="Arial" panose="020B0604020202020204" pitchFamily="34" charset="0"/>
              <a:cs typeface="Arial" panose="020B0604020202020204" pitchFamily="34" charset="0"/>
            </a:endParaRPr>
          </a:p>
        </p:txBody>
      </p:sp>
      <p:pic>
        <p:nvPicPr>
          <p:cNvPr id="2050" name="Picture 2" descr="Image result for rosa parks">
            <a:extLst>
              <a:ext uri="{FF2B5EF4-FFF2-40B4-BE49-F238E27FC236}">
                <a16:creationId xmlns:a16="http://schemas.microsoft.com/office/drawing/2014/main" id="{4370F0A4-3932-4ACD-B330-D7D2C726D05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84500" y="1482159"/>
            <a:ext cx="3631100" cy="439045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92F8246-FDB9-4502-8372-66E6C5FA0DE6}"/>
              </a:ext>
            </a:extLst>
          </p:cNvPr>
          <p:cNvSpPr txBox="1"/>
          <p:nvPr/>
        </p:nvSpPr>
        <p:spPr>
          <a:xfrm>
            <a:off x="5085283" y="1835811"/>
            <a:ext cx="377138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Rosa Parks</a:t>
            </a:r>
          </a:p>
        </p:txBody>
      </p:sp>
    </p:spTree>
    <p:extLst>
      <p:ext uri="{BB962C8B-B14F-4D97-AF65-F5344CB8AC3E}">
        <p14:creationId xmlns:p14="http://schemas.microsoft.com/office/powerpoint/2010/main" val="332775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349018C-CE53-4718-8045-7CBF94F85FC6}"/>
              </a:ext>
            </a:extLst>
          </p:cNvPr>
          <p:cNvSpPr txBox="1"/>
          <p:nvPr/>
        </p:nvSpPr>
        <p:spPr>
          <a:xfrm>
            <a:off x="165889" y="407669"/>
            <a:ext cx="7485126"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explain why it is important to treat people fairly</a:t>
            </a:r>
            <a:endParaRPr lang="en-GB" sz="2400" u="sng"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92F8246-FDB9-4502-8372-66E6C5FA0DE6}"/>
              </a:ext>
            </a:extLst>
          </p:cNvPr>
          <p:cNvSpPr txBox="1"/>
          <p:nvPr/>
        </p:nvSpPr>
        <p:spPr>
          <a:xfrm>
            <a:off x="5085283" y="1835811"/>
            <a:ext cx="3771380" cy="2677656"/>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Rosa Parks protested against unfair treatment.</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She did not sit at the back of the bus.</a:t>
            </a:r>
          </a:p>
        </p:txBody>
      </p:sp>
      <p:pic>
        <p:nvPicPr>
          <p:cNvPr id="4098" name="Picture 2" descr="Image result for rosa parks bus boycott">
            <a:extLst>
              <a:ext uri="{FF2B5EF4-FFF2-40B4-BE49-F238E27FC236}">
                <a16:creationId xmlns:a16="http://schemas.microsoft.com/office/drawing/2014/main" id="{1988946B-D035-43C0-97A5-1485AB737FF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3986" y="1835811"/>
            <a:ext cx="4386105" cy="2330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896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Bayard Rustin Citywide Committee for Integration">
            <a:extLst>
              <a:ext uri="{FF2B5EF4-FFF2-40B4-BE49-F238E27FC236}">
                <a16:creationId xmlns:a16="http://schemas.microsoft.com/office/drawing/2014/main" id="{D77AA797-FC83-40BE-A77A-257E0D9B784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284500" y="1835811"/>
            <a:ext cx="3631100" cy="340624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349018C-CE53-4718-8045-7CBF94F85FC6}"/>
              </a:ext>
            </a:extLst>
          </p:cNvPr>
          <p:cNvSpPr txBox="1"/>
          <p:nvPr/>
        </p:nvSpPr>
        <p:spPr>
          <a:xfrm>
            <a:off x="165889" y="407669"/>
            <a:ext cx="7485126"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explain why it is important to treat people fairly</a:t>
            </a:r>
            <a:endParaRPr lang="en-GB" sz="2400" u="sng"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92F8246-FDB9-4502-8372-66E6C5FA0DE6}"/>
              </a:ext>
            </a:extLst>
          </p:cNvPr>
          <p:cNvSpPr txBox="1"/>
          <p:nvPr/>
        </p:nvSpPr>
        <p:spPr>
          <a:xfrm>
            <a:off x="5085283" y="1835811"/>
            <a:ext cx="377138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Bayard Rustin</a:t>
            </a:r>
          </a:p>
        </p:txBody>
      </p:sp>
    </p:spTree>
    <p:extLst>
      <p:ext uri="{BB962C8B-B14F-4D97-AF65-F5344CB8AC3E}">
        <p14:creationId xmlns:p14="http://schemas.microsoft.com/office/powerpoint/2010/main" val="3230919974"/>
      </p:ext>
    </p:extLst>
  </p:cSld>
  <p:clrMapOvr>
    <a:masterClrMapping/>
  </p:clrMapOvr>
</p:sld>
</file>

<file path=ppt/theme/theme1.xml><?xml version="1.0" encoding="utf-8"?>
<a:theme xmlns:a="http://schemas.openxmlformats.org/drawingml/2006/main" name="Stonewall_P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Stonewall_PP_Template.potx</Template>
  <TotalTime>0</TotalTime>
  <Words>1110</Words>
  <Application>Microsoft Office PowerPoint</Application>
  <PresentationFormat>On-screen Show (4:3)</PresentationFormat>
  <Paragraphs>82</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Stonewall_PP_Template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2022-09-26T21:08:56Z</dcterms:created>
  <dcterms:modified xsi:type="dcterms:W3CDTF">2022-09-26T21:09:07Z</dcterms:modified>
</cp:coreProperties>
</file>