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0"/>
  </p:notesMasterIdLst>
  <p:handoutMasterIdLst>
    <p:handoutMasterId r:id="rId11"/>
  </p:handoutMasterIdLst>
  <p:sldIdLst>
    <p:sldId id="256" r:id="rId2"/>
    <p:sldId id="263" r:id="rId3"/>
    <p:sldId id="276" r:id="rId4"/>
    <p:sldId id="259" r:id="rId5"/>
    <p:sldId id="265" r:id="rId6"/>
    <p:sldId id="266" r:id="rId7"/>
    <p:sldId id="277" r:id="rId8"/>
    <p:sldId id="27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D2242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5E5D2B-7C35-4E1C-9C85-1A46659819E2}" v="10" dt="2022-09-28T10:30:51.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2568" autoAdjust="0"/>
  </p:normalViewPr>
  <p:slideViewPr>
    <p:cSldViewPr snapToGrid="0" snapToObjects="1">
      <p:cViewPr varScale="1">
        <p:scale>
          <a:sx n="40" d="100"/>
          <a:sy n="40" d="100"/>
        </p:scale>
        <p:origin x="131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Visit our website for the lesson pack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Create a list of ground rules as a class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respecting identities and opinions - this may also include no judgement, not speaking over each other and being honest with any and all questions we have.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Start with a class discussion on BHM and the form is has taken in the past.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does BHM mean to the students? Why is BHM marked in calendars? Why is it significant? Highlight that historically racism and racist discrimination meant that black people were held back from accessing the same opportunities as white people – and also the many achievements and contributions to history of the black community were not talked about, highlighted or celebrated as much as they should have been (and sometimes not talked about at all).  We’ve made progress today but black people are still underrepresented in lots of areas, including the media, politics and leadership, and racism and racist discrimination against black people still happens far too often – so it’s important that we go on having these conversations. </a:t>
            </a:r>
          </a:p>
          <a:p>
            <a:r>
              <a:rPr lang="en-GB" sz="1200" kern="1200" dirty="0">
                <a:solidFill>
                  <a:schemeClr val="tx1"/>
                </a:solidFill>
                <a:effectLst/>
                <a:latin typeface="+mn-lt"/>
                <a:ea typeface="+mn-ea"/>
                <a:cs typeface="+mn-cs"/>
              </a:rPr>
              <a:t>Whose stories have been missing from the conversation during BHM?</a:t>
            </a:r>
          </a:p>
          <a:p>
            <a:r>
              <a:rPr lang="en-GB" sz="1200" kern="1200" dirty="0">
                <a:solidFill>
                  <a:schemeClr val="tx1"/>
                </a:solidFill>
                <a:effectLst/>
                <a:latin typeface="+mn-lt"/>
                <a:ea typeface="+mn-ea"/>
                <a:cs typeface="+mn-cs"/>
              </a:rPr>
              <a:t>If students don’t bring up LGBT role models, direct them towards it.</a:t>
            </a:r>
            <a:endParaRPr lang="en-GB" dirty="0"/>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242953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 out the LGBT Black Role Models worksheet. Ask students to complete the table with as many LGBT black role models as they can think of in their groups/tables</a:t>
            </a:r>
          </a:p>
        </p:txBody>
      </p:sp>
      <p:sp>
        <p:nvSpPr>
          <p:cNvPr id="4" name="Slide Number Placeholder 3"/>
          <p:cNvSpPr>
            <a:spLocks noGrp="1"/>
          </p:cNvSpPr>
          <p:nvPr>
            <p:ph type="sldNum" sz="quarter" idx="5"/>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18189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Show students different role models on the board (Bayard Rustin – Civil Rights Leader, Dr </a:t>
            </a:r>
            <a:r>
              <a:rPr lang="en-GB" sz="1200" kern="1200" dirty="0" err="1">
                <a:solidFill>
                  <a:schemeClr val="tx1"/>
                </a:solidFill>
                <a:effectLst/>
                <a:latin typeface="+mn-lt"/>
                <a:ea typeface="+mn-ea"/>
                <a:cs typeface="+mn-cs"/>
              </a:rPr>
              <a:t>Ronx</a:t>
            </a:r>
            <a:r>
              <a:rPr lang="en-GB" sz="1200" kern="1200" dirty="0">
                <a:solidFill>
                  <a:schemeClr val="tx1"/>
                </a:solidFill>
                <a:effectLst/>
                <a:latin typeface="+mn-lt"/>
                <a:ea typeface="+mn-ea"/>
                <a:cs typeface="+mn-cs"/>
              </a:rPr>
              <a:t> – Emergency medical doctor , Marsha P Johnson – Stonewall Rioter, Munroe Bergdorf – Model, Janelle </a:t>
            </a:r>
            <a:r>
              <a:rPr lang="en-GB" sz="1200" kern="1200" dirty="0" err="1">
                <a:solidFill>
                  <a:schemeClr val="tx1"/>
                </a:solidFill>
                <a:effectLst/>
                <a:latin typeface="+mn-lt"/>
                <a:ea typeface="+mn-ea"/>
                <a:cs typeface="+mn-cs"/>
              </a:rPr>
              <a:t>Monae</a:t>
            </a:r>
            <a:r>
              <a:rPr lang="en-GB" sz="1200" kern="1200" dirty="0">
                <a:solidFill>
                  <a:schemeClr val="tx1"/>
                </a:solidFill>
                <a:effectLst/>
                <a:latin typeface="+mn-lt"/>
                <a:ea typeface="+mn-ea"/>
                <a:cs typeface="+mn-cs"/>
              </a:rPr>
              <a:t> – Singer/Songwriter, Frank Ocean – Singer/Songwriter)</a:t>
            </a:r>
          </a:p>
          <a:p>
            <a:r>
              <a:rPr lang="en-GB" sz="1200" kern="1200" dirty="0">
                <a:solidFill>
                  <a:schemeClr val="tx1"/>
                </a:solidFill>
                <a:effectLst/>
                <a:latin typeface="+mn-lt"/>
                <a:ea typeface="+mn-ea"/>
                <a:cs typeface="+mn-cs"/>
              </a:rPr>
              <a:t>Ask: What have these people got in common? Think. Pair. Share.</a:t>
            </a:r>
          </a:p>
          <a:p>
            <a:r>
              <a:rPr lang="en-GB" sz="1200" kern="1200" dirty="0">
                <a:solidFill>
                  <a:schemeClr val="tx1"/>
                </a:solidFill>
                <a:effectLst/>
                <a:latin typeface="+mn-lt"/>
                <a:ea typeface="+mn-ea"/>
                <a:cs typeface="+mn-cs"/>
              </a:rPr>
              <a:t>Ask: What else might these people have in common? Think. Pair. Share.</a:t>
            </a:r>
          </a:p>
          <a:p>
            <a:r>
              <a:rPr lang="en-GB" sz="1200" kern="1200" dirty="0">
                <a:solidFill>
                  <a:schemeClr val="tx1"/>
                </a:solidFill>
                <a:effectLst/>
                <a:latin typeface="+mn-lt"/>
                <a:ea typeface="+mn-ea"/>
                <a:cs typeface="+mn-cs"/>
              </a:rPr>
              <a:t>Ask: Why do you think these people are role models? Think,. Pair. Share. </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90254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Share the additional information about each person and discuss that they are all LGBT. </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55226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Share the additional information about each person and discuss that they are all LGBT. </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396523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students to choose a role model who inspires them the most. They should then create a poster about them.</a:t>
            </a:r>
          </a:p>
          <a:p>
            <a:endParaRPr lang="en-GB" dirty="0"/>
          </a:p>
          <a:p>
            <a:r>
              <a:rPr lang="en-GB" dirty="0"/>
              <a:t>It is a poster that they are creating for BHM awareness.</a:t>
            </a:r>
          </a:p>
          <a:p>
            <a:endParaRPr lang="en-GB" dirty="0"/>
          </a:p>
          <a:p>
            <a:r>
              <a:rPr lang="en-GB" dirty="0"/>
              <a:t>They should consider that the audience will be other students from your school.</a:t>
            </a:r>
          </a:p>
        </p:txBody>
      </p:sp>
      <p:sp>
        <p:nvSpPr>
          <p:cNvPr id="4" name="Slide Number Placeholder 3"/>
          <p:cNvSpPr>
            <a:spLocks noGrp="1"/>
          </p:cNvSpPr>
          <p:nvPr>
            <p:ph type="sldNum" sz="quarter" idx="5"/>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254780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 the BHM LGBT role models quiz. Either in groups or as individuals. </a:t>
            </a:r>
          </a:p>
        </p:txBody>
      </p:sp>
      <p:sp>
        <p:nvSpPr>
          <p:cNvPr id="4" name="Slide Number Placeholder 3"/>
          <p:cNvSpPr>
            <a:spLocks noGrp="1"/>
          </p:cNvSpPr>
          <p:nvPr>
            <p:ph type="sldNum" sz="quarter" idx="5"/>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232441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28/09/2022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28/09/2022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28/09/2022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28/09/2022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Black History Month 2019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Key Stage 3 – England and Wales</a:t>
            </a: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S1 to S3 -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F9AC28-DF9C-40EE-892C-BFF9C97E9C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214" y="1900119"/>
            <a:ext cx="4062143" cy="4062143"/>
          </a:xfrm>
          <a:prstGeom prst="rect">
            <a:avLst/>
          </a:prstGeom>
        </p:spPr>
      </p:pic>
      <p:sp>
        <p:nvSpPr>
          <p:cNvPr id="11" name="TextBox 10">
            <a:extLst>
              <a:ext uri="{FF2B5EF4-FFF2-40B4-BE49-F238E27FC236}">
                <a16:creationId xmlns:a16="http://schemas.microsoft.com/office/drawing/2014/main" id="{CB1EDAF5-7327-40DA-8E9E-5BA88808F6B0}"/>
              </a:ext>
            </a:extLst>
          </p:cNvPr>
          <p:cNvSpPr txBox="1"/>
          <p:nvPr/>
        </p:nvSpPr>
        <p:spPr>
          <a:xfrm>
            <a:off x="260921" y="369920"/>
            <a:ext cx="7337083" cy="954107"/>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LO: To understand how the Black LGBT community has contributed to history</a:t>
            </a:r>
          </a:p>
        </p:txBody>
      </p:sp>
    </p:spTree>
    <p:extLst>
      <p:ext uri="{BB962C8B-B14F-4D97-AF65-F5344CB8AC3E}">
        <p14:creationId xmlns:p14="http://schemas.microsoft.com/office/powerpoint/2010/main" val="123121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69EA36-4F9D-49F1-89F8-9E1857521B4A}"/>
              </a:ext>
            </a:extLst>
          </p:cNvPr>
          <p:cNvSpPr txBox="1"/>
          <p:nvPr/>
        </p:nvSpPr>
        <p:spPr>
          <a:xfrm>
            <a:off x="1" y="454320"/>
            <a:ext cx="8010243" cy="646331"/>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LO: To understand how the Black LGBT community has contributed to history</a:t>
            </a:r>
          </a:p>
          <a:p>
            <a:endParaRPr lang="en-GB" dirty="0"/>
          </a:p>
        </p:txBody>
      </p:sp>
      <p:sp>
        <p:nvSpPr>
          <p:cNvPr id="9" name="TextBox 8">
            <a:extLst>
              <a:ext uri="{FF2B5EF4-FFF2-40B4-BE49-F238E27FC236}">
                <a16:creationId xmlns:a16="http://schemas.microsoft.com/office/drawing/2014/main" id="{7268F624-AB19-4591-9F23-320DD19027FF}"/>
              </a:ext>
            </a:extLst>
          </p:cNvPr>
          <p:cNvSpPr txBox="1"/>
          <p:nvPr/>
        </p:nvSpPr>
        <p:spPr>
          <a:xfrm>
            <a:off x="3966705" y="3151105"/>
            <a:ext cx="4972050" cy="1200329"/>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How many role models can you think of?</a:t>
            </a:r>
          </a:p>
        </p:txBody>
      </p:sp>
      <p:pic>
        <p:nvPicPr>
          <p:cNvPr id="10" name="Picture 9">
            <a:extLst>
              <a:ext uri="{FF2B5EF4-FFF2-40B4-BE49-F238E27FC236}">
                <a16:creationId xmlns:a16="http://schemas.microsoft.com/office/drawing/2014/main" id="{7C402C6E-F84A-461E-91F1-F84AD31A89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214" y="1900119"/>
            <a:ext cx="4062143" cy="4062143"/>
          </a:xfrm>
          <a:prstGeom prst="rect">
            <a:avLst/>
          </a:prstGeom>
        </p:spPr>
      </p:pic>
    </p:spTree>
    <p:extLst>
      <p:ext uri="{BB962C8B-B14F-4D97-AF65-F5344CB8AC3E}">
        <p14:creationId xmlns:p14="http://schemas.microsoft.com/office/powerpoint/2010/main" val="281313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2430BB8-0FB0-483A-856B-72BFAD66FD1C}"/>
              </a:ext>
            </a:extLst>
          </p:cNvPr>
          <p:cNvSpPr txBox="1"/>
          <p:nvPr/>
        </p:nvSpPr>
        <p:spPr>
          <a:xfrm>
            <a:off x="1" y="454320"/>
            <a:ext cx="8010243" cy="646331"/>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LO: To understand how the Black LGBT community has contributed to history</a:t>
            </a:r>
          </a:p>
          <a:p>
            <a:endParaRPr lang="en-GB" dirty="0"/>
          </a:p>
        </p:txBody>
      </p:sp>
      <p:pic>
        <p:nvPicPr>
          <p:cNvPr id="12" name="Picture 11">
            <a:extLst>
              <a:ext uri="{FF2B5EF4-FFF2-40B4-BE49-F238E27FC236}">
                <a16:creationId xmlns:a16="http://schemas.microsoft.com/office/drawing/2014/main" id="{05BBCC33-A180-426D-BAAC-C860141239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0" y="1496369"/>
            <a:ext cx="1793700" cy="1620786"/>
          </a:xfrm>
          <a:prstGeom prst="rect">
            <a:avLst/>
          </a:prstGeom>
        </p:spPr>
      </p:pic>
      <p:pic>
        <p:nvPicPr>
          <p:cNvPr id="13" name="Picture 12">
            <a:extLst>
              <a:ext uri="{FF2B5EF4-FFF2-40B4-BE49-F238E27FC236}">
                <a16:creationId xmlns:a16="http://schemas.microsoft.com/office/drawing/2014/main" id="{DC611BC6-7F7B-4E73-8C03-219CC14FEB6C}"/>
              </a:ext>
            </a:extLst>
          </p:cNvPr>
          <p:cNvPicPr>
            <a:picLocks noChangeAspect="1"/>
          </p:cNvPicPr>
          <p:nvPr/>
        </p:nvPicPr>
        <p:blipFill>
          <a:blip r:embed="rId4"/>
          <a:stretch>
            <a:fillRect/>
          </a:stretch>
        </p:blipFill>
        <p:spPr>
          <a:xfrm>
            <a:off x="219062" y="1525715"/>
            <a:ext cx="2352538" cy="4008125"/>
          </a:xfrm>
          <a:prstGeom prst="rect">
            <a:avLst/>
          </a:prstGeom>
        </p:spPr>
      </p:pic>
      <p:pic>
        <p:nvPicPr>
          <p:cNvPr id="14" name="Picture 13" descr="A person in a white dress&#10;&#10;Description automatically generated">
            <a:extLst>
              <a:ext uri="{FF2B5EF4-FFF2-40B4-BE49-F238E27FC236}">
                <a16:creationId xmlns:a16="http://schemas.microsoft.com/office/drawing/2014/main" id="{196D0589-086B-4378-9040-C5E4D672796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66997" y="1496369"/>
            <a:ext cx="1793700" cy="1647087"/>
          </a:xfrm>
          <a:prstGeom prst="rect">
            <a:avLst/>
          </a:prstGeom>
        </p:spPr>
      </p:pic>
      <p:pic>
        <p:nvPicPr>
          <p:cNvPr id="15" name="Picture 14" descr="A person in a white shirt&#10;&#10;Description automatically generated">
            <a:extLst>
              <a:ext uri="{FF2B5EF4-FFF2-40B4-BE49-F238E27FC236}">
                <a16:creationId xmlns:a16="http://schemas.microsoft.com/office/drawing/2014/main" id="{A5C98484-E8E3-4D30-85CD-B47F8CC0301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2000" y="3255696"/>
            <a:ext cx="1793700" cy="2249652"/>
          </a:xfrm>
          <a:prstGeom prst="rect">
            <a:avLst/>
          </a:prstGeom>
        </p:spPr>
      </p:pic>
      <p:pic>
        <p:nvPicPr>
          <p:cNvPr id="16" name="Picture 15" descr="A person posing for the camera&#10;&#10;Description automatically generated">
            <a:extLst>
              <a:ext uri="{FF2B5EF4-FFF2-40B4-BE49-F238E27FC236}">
                <a16:creationId xmlns:a16="http://schemas.microsoft.com/office/drawing/2014/main" id="{6AF708D5-961F-4C1D-B1EF-E093CBEEBAD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666997" y="3283524"/>
            <a:ext cx="1793700" cy="2221824"/>
          </a:xfrm>
          <a:prstGeom prst="rect">
            <a:avLst/>
          </a:prstGeom>
        </p:spPr>
      </p:pic>
      <p:pic>
        <p:nvPicPr>
          <p:cNvPr id="18" name="Picture 2" descr="Image result for marsha p johnson">
            <a:extLst>
              <a:ext uri="{FF2B5EF4-FFF2-40B4-BE49-F238E27FC236}">
                <a16:creationId xmlns:a16="http://schemas.microsoft.com/office/drawing/2014/main" id="{A4FD5DD8-863D-4AC4-A2CF-2A49E9F13146}"/>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504124" y="1496369"/>
            <a:ext cx="2352538" cy="400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1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5E4F959-E94D-4CF6-BA10-080D950BE7E4}"/>
              </a:ext>
            </a:extLst>
          </p:cNvPr>
          <p:cNvSpPr txBox="1"/>
          <p:nvPr/>
        </p:nvSpPr>
        <p:spPr>
          <a:xfrm>
            <a:off x="1" y="454320"/>
            <a:ext cx="8010243" cy="646331"/>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LO: To understand how the Black LGBT community has contributed to history</a:t>
            </a:r>
          </a:p>
          <a:p>
            <a:endParaRPr lang="en-GB" dirty="0"/>
          </a:p>
        </p:txBody>
      </p:sp>
      <p:pic>
        <p:nvPicPr>
          <p:cNvPr id="12" name="Picture 11">
            <a:extLst>
              <a:ext uri="{FF2B5EF4-FFF2-40B4-BE49-F238E27FC236}">
                <a16:creationId xmlns:a16="http://schemas.microsoft.com/office/drawing/2014/main" id="{20754505-2A35-4643-A241-9C2CEDBF2EC6}"/>
              </a:ext>
            </a:extLst>
          </p:cNvPr>
          <p:cNvPicPr>
            <a:picLocks noChangeAspect="1"/>
          </p:cNvPicPr>
          <p:nvPr/>
        </p:nvPicPr>
        <p:blipFill rotWithShape="1">
          <a:blip r:embed="rId3"/>
          <a:srcRect b="23791"/>
          <a:stretch/>
        </p:blipFill>
        <p:spPr>
          <a:xfrm>
            <a:off x="158584" y="3346098"/>
            <a:ext cx="2025930" cy="2319791"/>
          </a:xfrm>
          <a:prstGeom prst="rect">
            <a:avLst/>
          </a:prstGeom>
        </p:spPr>
      </p:pic>
      <p:pic>
        <p:nvPicPr>
          <p:cNvPr id="13" name="Picture 12" descr="A person in a white shirt&#10;&#10;Description automatically generated">
            <a:extLst>
              <a:ext uri="{FF2B5EF4-FFF2-40B4-BE49-F238E27FC236}">
                <a16:creationId xmlns:a16="http://schemas.microsoft.com/office/drawing/2014/main" id="{F0238D5B-CA80-4F1D-9AAE-A8B3344E69A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40503" y="3319421"/>
            <a:ext cx="1894434" cy="2346468"/>
          </a:xfrm>
          <a:prstGeom prst="rect">
            <a:avLst/>
          </a:prstGeom>
        </p:spPr>
      </p:pic>
      <p:pic>
        <p:nvPicPr>
          <p:cNvPr id="15" name="Picture 14" descr="A person in a white dress&#10;&#10;Description automatically generated">
            <a:extLst>
              <a:ext uri="{FF2B5EF4-FFF2-40B4-BE49-F238E27FC236}">
                <a16:creationId xmlns:a16="http://schemas.microsoft.com/office/drawing/2014/main" id="{F6590364-C492-4BD6-9DCB-C5309311B7E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07558" y="1007424"/>
            <a:ext cx="2179842" cy="2031325"/>
          </a:xfrm>
          <a:prstGeom prst="rect">
            <a:avLst/>
          </a:prstGeom>
        </p:spPr>
      </p:pic>
      <p:sp>
        <p:nvSpPr>
          <p:cNvPr id="16" name="TextBox 15">
            <a:extLst>
              <a:ext uri="{FF2B5EF4-FFF2-40B4-BE49-F238E27FC236}">
                <a16:creationId xmlns:a16="http://schemas.microsoft.com/office/drawing/2014/main" id="{06A447D9-3EBD-4927-9947-3F4218300276}"/>
              </a:ext>
            </a:extLst>
          </p:cNvPr>
          <p:cNvSpPr txBox="1"/>
          <p:nvPr/>
        </p:nvSpPr>
        <p:spPr>
          <a:xfrm>
            <a:off x="2235108" y="3319421"/>
            <a:ext cx="2025930"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Munroe Bergdorf is a model and activist who has walked runways at NYC and London. She is also trans.</a:t>
            </a:r>
          </a:p>
        </p:txBody>
      </p:sp>
      <p:sp>
        <p:nvSpPr>
          <p:cNvPr id="17" name="TextBox 16">
            <a:extLst>
              <a:ext uri="{FF2B5EF4-FFF2-40B4-BE49-F238E27FC236}">
                <a16:creationId xmlns:a16="http://schemas.microsoft.com/office/drawing/2014/main" id="{9E4CE3DE-49C9-44C4-A4B9-3E2BAF6240A6}"/>
              </a:ext>
            </a:extLst>
          </p:cNvPr>
          <p:cNvSpPr txBox="1"/>
          <p:nvPr/>
        </p:nvSpPr>
        <p:spPr>
          <a:xfrm>
            <a:off x="4365118" y="1059931"/>
            <a:ext cx="3124253"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Janelle </a:t>
            </a:r>
            <a:r>
              <a:rPr lang="en-GB" dirty="0" err="1">
                <a:latin typeface="Arial" panose="020B0604020202020204" pitchFamily="34" charset="0"/>
                <a:cs typeface="Arial" panose="020B0604020202020204" pitchFamily="34" charset="0"/>
              </a:rPr>
              <a:t>Monae</a:t>
            </a:r>
            <a:r>
              <a:rPr lang="en-GB" dirty="0">
                <a:latin typeface="Arial" panose="020B0604020202020204" pitchFamily="34" charset="0"/>
                <a:cs typeface="Arial" panose="020B0604020202020204" pitchFamily="34" charset="0"/>
              </a:rPr>
              <a:t> is an American singer/songwriter. She came out as pansexual on the cover of rolling stone in 2018.</a:t>
            </a:r>
          </a:p>
        </p:txBody>
      </p:sp>
      <p:sp>
        <p:nvSpPr>
          <p:cNvPr id="18" name="TextBox 17">
            <a:extLst>
              <a:ext uri="{FF2B5EF4-FFF2-40B4-BE49-F238E27FC236}">
                <a16:creationId xmlns:a16="http://schemas.microsoft.com/office/drawing/2014/main" id="{D775328A-33BE-4E7A-8196-AF813577E0B5}"/>
              </a:ext>
            </a:extLst>
          </p:cNvPr>
          <p:cNvSpPr txBox="1"/>
          <p:nvPr/>
        </p:nvSpPr>
        <p:spPr>
          <a:xfrm>
            <a:off x="6466433" y="3313162"/>
            <a:ext cx="2199499"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Frank Ocean is an American singer, songwriter, rapper, record producer, and photographer. Frank Ocean came out as bi on Tumblr.</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57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4B1630A-3FCC-48E2-8A09-32332405E970}"/>
              </a:ext>
            </a:extLst>
          </p:cNvPr>
          <p:cNvSpPr txBox="1"/>
          <p:nvPr/>
        </p:nvSpPr>
        <p:spPr>
          <a:xfrm>
            <a:off x="1" y="454320"/>
            <a:ext cx="8010243" cy="646331"/>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LO: To understand how the Black LGBT community has contributed to history</a:t>
            </a:r>
          </a:p>
          <a:p>
            <a:endParaRPr lang="en-GB" dirty="0"/>
          </a:p>
        </p:txBody>
      </p:sp>
      <p:sp>
        <p:nvSpPr>
          <p:cNvPr id="5" name="TextBox 4">
            <a:extLst>
              <a:ext uri="{FF2B5EF4-FFF2-40B4-BE49-F238E27FC236}">
                <a16:creationId xmlns:a16="http://schemas.microsoft.com/office/drawing/2014/main" id="{3E114B16-330F-4F58-B28A-DB8CEFBEE156}"/>
              </a:ext>
            </a:extLst>
          </p:cNvPr>
          <p:cNvSpPr txBox="1"/>
          <p:nvPr/>
        </p:nvSpPr>
        <p:spPr>
          <a:xfrm>
            <a:off x="3194308" y="3902621"/>
            <a:ext cx="2605597" cy="1754326"/>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Bayard Rustin was a prominent American civil rights leader. He was a pivotal part of the March on Washington. He was also gay. </a:t>
            </a:r>
          </a:p>
        </p:txBody>
      </p:sp>
      <p:pic>
        <p:nvPicPr>
          <p:cNvPr id="12" name="Picture 11" descr="A person holding a sign posing for the camera&#10;&#10;Description automatically generated">
            <a:extLst>
              <a:ext uri="{FF2B5EF4-FFF2-40B4-BE49-F238E27FC236}">
                <a16:creationId xmlns:a16="http://schemas.microsoft.com/office/drawing/2014/main" id="{0EABBA2A-CB07-447C-A6D1-0C80E96EBB77}"/>
              </a:ext>
            </a:extLst>
          </p:cNvPr>
          <p:cNvPicPr>
            <a:picLocks noChangeAspect="1"/>
          </p:cNvPicPr>
          <p:nvPr/>
        </p:nvPicPr>
        <p:blipFill>
          <a:blip r:embed="rId3"/>
          <a:stretch>
            <a:fillRect/>
          </a:stretch>
        </p:blipFill>
        <p:spPr>
          <a:xfrm>
            <a:off x="258408" y="3902621"/>
            <a:ext cx="2814369" cy="2019310"/>
          </a:xfrm>
          <a:prstGeom prst="rect">
            <a:avLst/>
          </a:prstGeom>
        </p:spPr>
      </p:pic>
      <p:pic>
        <p:nvPicPr>
          <p:cNvPr id="13" name="Picture 12" descr="A person posing for the camera&#10;&#10;Description automatically generated">
            <a:extLst>
              <a:ext uri="{FF2B5EF4-FFF2-40B4-BE49-F238E27FC236}">
                <a16:creationId xmlns:a16="http://schemas.microsoft.com/office/drawing/2014/main" id="{6D7E561B-A859-43F4-9412-248836F0867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28442" y="1060028"/>
            <a:ext cx="1864629" cy="2537927"/>
          </a:xfrm>
          <a:prstGeom prst="rect">
            <a:avLst/>
          </a:prstGeom>
        </p:spPr>
      </p:pic>
      <p:sp>
        <p:nvSpPr>
          <p:cNvPr id="14" name="TextBox 13">
            <a:extLst>
              <a:ext uri="{FF2B5EF4-FFF2-40B4-BE49-F238E27FC236}">
                <a16:creationId xmlns:a16="http://schemas.microsoft.com/office/drawing/2014/main" id="{D05F7D63-1EEB-4DDC-B2E0-D70CA3B11CA2}"/>
              </a:ext>
            </a:extLst>
          </p:cNvPr>
          <p:cNvSpPr txBox="1"/>
          <p:nvPr/>
        </p:nvSpPr>
        <p:spPr>
          <a:xfrm>
            <a:off x="6535976" y="1457646"/>
            <a:ext cx="2041968" cy="2031325"/>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Marsh P Johnson was a prominent figure of the Stonewall Riots in 1969 and gay rights activist. She was also trans.</a:t>
            </a:r>
          </a:p>
        </p:txBody>
      </p:sp>
      <p:sp>
        <p:nvSpPr>
          <p:cNvPr id="15" name="TextBox 14">
            <a:extLst>
              <a:ext uri="{FF2B5EF4-FFF2-40B4-BE49-F238E27FC236}">
                <a16:creationId xmlns:a16="http://schemas.microsoft.com/office/drawing/2014/main" id="{9591E4B3-B8BE-4056-AF0C-F12090215C32}"/>
              </a:ext>
            </a:extLst>
          </p:cNvPr>
          <p:cNvSpPr txBox="1"/>
          <p:nvPr/>
        </p:nvSpPr>
        <p:spPr>
          <a:xfrm>
            <a:off x="0" y="1036331"/>
            <a:ext cx="2300192" cy="2585323"/>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Dr </a:t>
            </a:r>
            <a:r>
              <a:rPr lang="en-US" dirty="0" err="1">
                <a:latin typeface="Arial" panose="020B0604020202020204" pitchFamily="34" charset="0"/>
                <a:cs typeface="Arial" panose="020B0604020202020204" pitchFamily="34" charset="0"/>
              </a:rPr>
              <a:t>Ronx</a:t>
            </a:r>
            <a:r>
              <a:rPr lang="en-US" dirty="0">
                <a:latin typeface="Arial" panose="020B0604020202020204" pitchFamily="34" charset="0"/>
                <a:cs typeface="Arial" panose="020B0604020202020204" pitchFamily="34" charset="0"/>
              </a:rPr>
              <a:t> is an Emergency medicine doctor by profession.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They describe themself as a queer, black, androgynous intersectional feminist.</a:t>
            </a:r>
            <a:endParaRPr lang="en-GB" dirty="0">
              <a:latin typeface="Arial" panose="020B0604020202020204" pitchFamily="34" charset="0"/>
              <a:cs typeface="Arial" panose="020B0604020202020204" pitchFamily="34" charset="0"/>
            </a:endParaRPr>
          </a:p>
        </p:txBody>
      </p:sp>
      <p:pic>
        <p:nvPicPr>
          <p:cNvPr id="16" name="Picture 2" descr="Image result for marsha p johnson">
            <a:extLst>
              <a:ext uri="{FF2B5EF4-FFF2-40B4-BE49-F238E27FC236}">
                <a16:creationId xmlns:a16="http://schemas.microsoft.com/office/drawing/2014/main" id="{A5E5AF6D-E810-48BF-9380-01D8E7D6A1E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52239" y="1068561"/>
            <a:ext cx="2261519" cy="256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5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CAA64C-9C1F-4F52-A19E-38E5F5C202B0}"/>
              </a:ext>
            </a:extLst>
          </p:cNvPr>
          <p:cNvSpPr txBox="1"/>
          <p:nvPr/>
        </p:nvSpPr>
        <p:spPr>
          <a:xfrm>
            <a:off x="1" y="454320"/>
            <a:ext cx="8010243" cy="646331"/>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LO: To understand how the Black LGBT community has contributed to history</a:t>
            </a:r>
          </a:p>
          <a:p>
            <a:endParaRPr lang="en-GB" dirty="0"/>
          </a:p>
        </p:txBody>
      </p:sp>
      <p:pic>
        <p:nvPicPr>
          <p:cNvPr id="9" name="Picture 8">
            <a:extLst>
              <a:ext uri="{FF2B5EF4-FFF2-40B4-BE49-F238E27FC236}">
                <a16:creationId xmlns:a16="http://schemas.microsoft.com/office/drawing/2014/main" id="{FB0350A2-93AD-47E3-8DE3-B209D128BF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214" y="1900119"/>
            <a:ext cx="4062143" cy="4062143"/>
          </a:xfrm>
          <a:prstGeom prst="rect">
            <a:avLst/>
          </a:prstGeom>
        </p:spPr>
      </p:pic>
      <p:sp>
        <p:nvSpPr>
          <p:cNvPr id="10" name="TextBox 9">
            <a:extLst>
              <a:ext uri="{FF2B5EF4-FFF2-40B4-BE49-F238E27FC236}">
                <a16:creationId xmlns:a16="http://schemas.microsoft.com/office/drawing/2014/main" id="{AC49A02F-673C-42E4-B273-80CB0C511F7E}"/>
              </a:ext>
            </a:extLst>
          </p:cNvPr>
          <p:cNvSpPr txBox="1"/>
          <p:nvPr/>
        </p:nvSpPr>
        <p:spPr>
          <a:xfrm>
            <a:off x="4625621" y="2487603"/>
            <a:ext cx="3855157" cy="2246769"/>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Create a poster on the most inspiring Black LGBT role model for Black History Month awareness</a:t>
            </a:r>
          </a:p>
        </p:txBody>
      </p:sp>
    </p:spTree>
    <p:extLst>
      <p:ext uri="{BB962C8B-B14F-4D97-AF65-F5344CB8AC3E}">
        <p14:creationId xmlns:p14="http://schemas.microsoft.com/office/powerpoint/2010/main" val="62147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9531CF-E1A3-48BD-A89F-68C2CF644841}"/>
              </a:ext>
            </a:extLst>
          </p:cNvPr>
          <p:cNvSpPr txBox="1"/>
          <p:nvPr/>
        </p:nvSpPr>
        <p:spPr>
          <a:xfrm>
            <a:off x="1" y="454320"/>
            <a:ext cx="8010243" cy="646331"/>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LO: To understand how the Black LGBT community has contributed to history</a:t>
            </a:r>
          </a:p>
          <a:p>
            <a:endParaRPr lang="en-GB" dirty="0"/>
          </a:p>
        </p:txBody>
      </p:sp>
      <p:pic>
        <p:nvPicPr>
          <p:cNvPr id="9" name="Picture 8">
            <a:extLst>
              <a:ext uri="{FF2B5EF4-FFF2-40B4-BE49-F238E27FC236}">
                <a16:creationId xmlns:a16="http://schemas.microsoft.com/office/drawing/2014/main" id="{40F14908-76B6-405F-98C2-EDD838BE9F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214" y="1900119"/>
            <a:ext cx="4062143" cy="4062143"/>
          </a:xfrm>
          <a:prstGeom prst="rect">
            <a:avLst/>
          </a:prstGeom>
        </p:spPr>
      </p:pic>
      <p:sp>
        <p:nvSpPr>
          <p:cNvPr id="10" name="TextBox 9">
            <a:extLst>
              <a:ext uri="{FF2B5EF4-FFF2-40B4-BE49-F238E27FC236}">
                <a16:creationId xmlns:a16="http://schemas.microsoft.com/office/drawing/2014/main" id="{7CEC5D66-7D34-4A1D-8098-FCDABBB861A9}"/>
              </a:ext>
            </a:extLst>
          </p:cNvPr>
          <p:cNvSpPr txBox="1"/>
          <p:nvPr/>
        </p:nvSpPr>
        <p:spPr>
          <a:xfrm>
            <a:off x="4855564" y="2276083"/>
            <a:ext cx="315468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Quiz</a:t>
            </a:r>
          </a:p>
        </p:txBody>
      </p:sp>
    </p:spTree>
    <p:extLst>
      <p:ext uri="{BB962C8B-B14F-4D97-AF65-F5344CB8AC3E}">
        <p14:creationId xmlns:p14="http://schemas.microsoft.com/office/powerpoint/2010/main" val="943984238"/>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1048</Words>
  <Application>Microsoft Office PowerPoint</Application>
  <PresentationFormat>On-screen Show (4:3)</PresentationFormat>
  <Paragraphs>59</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2022-09-28T10:30:51Z</dcterms:created>
  <dcterms:modified xsi:type="dcterms:W3CDTF">2022-09-28T10:30:57Z</dcterms:modified>
</cp:coreProperties>
</file>