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9"/>
  </p:notesMasterIdLst>
  <p:handoutMasterIdLst>
    <p:handoutMasterId r:id="rId10"/>
  </p:handoutMasterIdLst>
  <p:sldIdLst>
    <p:sldId id="256" r:id="rId2"/>
    <p:sldId id="258" r:id="rId3"/>
    <p:sldId id="281" r:id="rId4"/>
    <p:sldId id="282" r:id="rId5"/>
    <p:sldId id="283" r:id="rId6"/>
    <p:sldId id="284" r:id="rId7"/>
    <p:sldId id="29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62523" autoAdjust="0"/>
  </p:normalViewPr>
  <p:slideViewPr>
    <p:cSldViewPr snapToGrid="0" snapToObjects="1">
      <p:cViewPr varScale="1">
        <p:scale>
          <a:sx n="40" d="100"/>
          <a:sy n="40" d="100"/>
        </p:scale>
        <p:origin x="131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11/10/2022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11/10/2022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3225450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Ask the students: What is courage?</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Give them 2 minutes to discuss the idea of courage in pairs and write anything they associate with courage on a whiteboard.</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Share students’ definitions of courage as a class. Ensure that they understand that courage comes in all sorts of different ways and that courage can be linked to time and place – what was courageous in the past might not seem so courageous now, because society has changed.</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Share the LO. Explain that today the students are going to be researching a courageous woman, using a range of research methods.</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Explain that the students are can use their choice of evidence type to research their person, but they need to choose at least 3 types from:</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Photos and artefacts</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Newspaper articles</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Websites</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Video</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Fact files</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As a class, develop the success criteria for the lesson.</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i="1" dirty="0">
                <a:effectLst/>
                <a:latin typeface="Arial" panose="020B0604020202020204" pitchFamily="34" charset="0"/>
                <a:ea typeface="Times New Roman" panose="02020603050405020304" pitchFamily="18" charset="0"/>
              </a:rPr>
              <a:t>If students are using online research materials, please use the websites and videos recommended in the research pack to ensure that the content they are accessing is appropriate. Always remind students of safe internet use.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i="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548376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Students use the fact files and ‘evidence packs’ to research one of the five courageous women.</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They should present their findings however they see fit, but some options could include:</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 social media profile</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 poster</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 PowerPoint presentation</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 page for a reference book on courageous women</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 one minute video</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Their work should answer the following:</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Who was/is she?</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What did she do that was courageous?</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What were some of the main events in her life?</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Are there any aspects of her life that would have been different if those events had happened in 2021 instead of when they did? </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3005340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a:effectLst/>
                <a:latin typeface="Arial" panose="020B0604020202020204" pitchFamily="34" charset="0"/>
                <a:ea typeface="Times New Roman" panose="02020603050405020304" pitchFamily="18" charset="0"/>
              </a:rPr>
              <a:t>Pupils can </a:t>
            </a:r>
            <a:r>
              <a:rPr lang="en-GB" sz="1800" dirty="0">
                <a:effectLst/>
                <a:latin typeface="Arial" panose="020B0604020202020204" pitchFamily="34" charset="0"/>
                <a:ea typeface="Times New Roman" panose="02020603050405020304" pitchFamily="18" charset="0"/>
              </a:rPr>
              <a:t>choose to share their work with the class or within pairs, depending on your online classroom tools.</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Peer assessment: Has your partner answered the key questions?</a:t>
            </a: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721158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Calibri" panose="020F0502020204030204" pitchFamily="34" charset="0"/>
              </a:rPr>
              <a:t>Self assessment: Students write a short paragraph in their books: What are the pitfalls and benefits of each type of research method? </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90811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10/11/2022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10/11/2022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10/11/2022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10/11/2022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10/11/2022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10/11/2022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10/11/2022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10/11/2022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LGBT+ History Month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Key Stage 3</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1469" y="2588595"/>
            <a:ext cx="8501062" cy="2044149"/>
          </a:xfrm>
          <a:prstGeom prst="rect">
            <a:avLst/>
          </a:prstGeom>
          <a:noFill/>
        </p:spPr>
        <p:txBody>
          <a:bodyPr wrap="square" rtlCol="0">
            <a:spAutoFit/>
          </a:bodyPr>
          <a:lstStyle/>
          <a:p>
            <a:pPr>
              <a:lnSpc>
                <a:spcPts val="4300"/>
              </a:lnSpc>
            </a:pPr>
            <a:r>
              <a:rPr lang="en-US" sz="3600" dirty="0">
                <a:latin typeface="Arial"/>
                <a:cs typeface="Arial"/>
              </a:rPr>
              <a:t>LGBT History Month 2021: </a:t>
            </a:r>
          </a:p>
          <a:p>
            <a:pPr>
              <a:lnSpc>
                <a:spcPts val="4300"/>
              </a:lnSpc>
            </a:pPr>
            <a:r>
              <a:rPr lang="en-US" sz="3600" dirty="0">
                <a:latin typeface="Arial"/>
                <a:cs typeface="Arial"/>
              </a:rPr>
              <a:t>Courageous LGBT women</a:t>
            </a:r>
            <a:endParaRPr lang="en-US" sz="2000" dirty="0">
              <a:latin typeface="Arial"/>
              <a:cs typeface="Arial"/>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a:lnSpc>
                <a:spcPts val="2300"/>
              </a:lnSpc>
            </a:pPr>
            <a:endParaRPr lang="en-US" sz="2000" dirty="0">
              <a:solidFill>
                <a:srgbClr val="0C0C0C"/>
              </a:solidFill>
              <a:latin typeface="Arial"/>
              <a:cs typeface="Arial"/>
            </a:endParaRPr>
          </a:p>
        </p:txBody>
      </p:sp>
    </p:spTree>
    <p:extLst>
      <p:ext uri="{BB962C8B-B14F-4D97-AF65-F5344CB8AC3E}">
        <p14:creationId xmlns:p14="http://schemas.microsoft.com/office/powerpoint/2010/main" val="2983018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342742"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2" name="TextBox 1">
            <a:extLst>
              <a:ext uri="{FF2B5EF4-FFF2-40B4-BE49-F238E27FC236}">
                <a16:creationId xmlns:a16="http://schemas.microsoft.com/office/drawing/2014/main" id="{F1419BBD-5ABF-4051-A964-CD6FAB7AF1E0}"/>
              </a:ext>
            </a:extLst>
          </p:cNvPr>
          <p:cNvSpPr txBox="1"/>
          <p:nvPr/>
        </p:nvSpPr>
        <p:spPr>
          <a:xfrm>
            <a:off x="1521742" y="2489478"/>
            <a:ext cx="6100516" cy="1107996"/>
          </a:xfrm>
          <a:prstGeom prst="rect">
            <a:avLst/>
          </a:prstGeom>
          <a:noFill/>
        </p:spPr>
        <p:txBody>
          <a:bodyPr wrap="none" rtlCol="0">
            <a:spAutoFit/>
          </a:bodyPr>
          <a:lstStyle/>
          <a:p>
            <a:r>
              <a:rPr lang="en-GB" sz="6600" dirty="0"/>
              <a:t>What is courage?</a:t>
            </a:r>
            <a:endParaRPr lang="en-GB" sz="1100" dirty="0"/>
          </a:p>
        </p:txBody>
      </p:sp>
    </p:spTree>
    <p:extLst>
      <p:ext uri="{BB962C8B-B14F-4D97-AF65-F5344CB8AC3E}">
        <p14:creationId xmlns:p14="http://schemas.microsoft.com/office/powerpoint/2010/main" val="3064308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165889" y="1699758"/>
            <a:ext cx="5038359" cy="2585323"/>
          </a:xfrm>
          <a:prstGeom prst="rect">
            <a:avLst/>
          </a:prstGeom>
          <a:noFill/>
        </p:spPr>
        <p:txBody>
          <a:bodyPr wrap="square" rtlCol="0">
            <a:spAutoFit/>
          </a:bodyPr>
          <a:lstStyle/>
          <a:p>
            <a:pPr algn="ctr"/>
            <a:r>
              <a:rPr lang="en-GB" sz="5400" dirty="0"/>
              <a:t>What does good research look like?</a:t>
            </a:r>
            <a:endParaRPr lang="en-GB" sz="1000" dirty="0"/>
          </a:p>
        </p:txBody>
      </p:sp>
      <p:pic>
        <p:nvPicPr>
          <p:cNvPr id="1026" name="Picture 2" descr="Question marks | Diocese of London">
            <a:extLst>
              <a:ext uri="{FF2B5EF4-FFF2-40B4-BE49-F238E27FC236}">
                <a16:creationId xmlns:a16="http://schemas.microsoft.com/office/drawing/2014/main" id="{11D9053E-8905-45F8-833A-88D4692539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359" y="1608679"/>
            <a:ext cx="3747965" cy="3007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99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48249"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165889" y="1136478"/>
            <a:ext cx="6218202" cy="923330"/>
          </a:xfrm>
          <a:prstGeom prst="rect">
            <a:avLst/>
          </a:prstGeom>
          <a:noFill/>
        </p:spPr>
        <p:txBody>
          <a:bodyPr wrap="square" rtlCol="0">
            <a:spAutoFit/>
          </a:bodyPr>
          <a:lstStyle/>
          <a:p>
            <a:pPr algn="ctr"/>
            <a:r>
              <a:rPr lang="en-GB" sz="5400" dirty="0"/>
              <a:t>Present your findings</a:t>
            </a:r>
            <a:endParaRPr lang="en-GB" sz="1000" dirty="0"/>
          </a:p>
        </p:txBody>
      </p:sp>
      <p:sp>
        <p:nvSpPr>
          <p:cNvPr id="3" name="TextBox 2">
            <a:extLst>
              <a:ext uri="{FF2B5EF4-FFF2-40B4-BE49-F238E27FC236}">
                <a16:creationId xmlns:a16="http://schemas.microsoft.com/office/drawing/2014/main" id="{DAB4B5AC-49FD-45DD-81C7-4F0F64233C77}"/>
              </a:ext>
            </a:extLst>
          </p:cNvPr>
          <p:cNvSpPr txBox="1"/>
          <p:nvPr/>
        </p:nvSpPr>
        <p:spPr>
          <a:xfrm>
            <a:off x="442725" y="2029555"/>
            <a:ext cx="4888523" cy="3970318"/>
          </a:xfrm>
          <a:prstGeom prst="rect">
            <a:avLst/>
          </a:prstGeom>
          <a:noFill/>
        </p:spPr>
        <p:txBody>
          <a:bodyPr wrap="square" rtlCol="0">
            <a:spAutoFit/>
          </a:bodyPr>
          <a:lstStyle/>
          <a:p>
            <a:pPr marL="285750" indent="-285750">
              <a:buFont typeface="Arial" panose="020B0604020202020204" pitchFamily="34" charset="0"/>
              <a:buChar char="•"/>
            </a:pPr>
            <a:r>
              <a:rPr lang="en-GB" sz="3600" dirty="0"/>
              <a:t>Who was she?</a:t>
            </a:r>
          </a:p>
          <a:p>
            <a:pPr marL="285750" indent="-285750">
              <a:buFont typeface="Arial" panose="020B0604020202020204" pitchFamily="34" charset="0"/>
              <a:buChar char="•"/>
            </a:pPr>
            <a:r>
              <a:rPr lang="en-GB" sz="3600" dirty="0"/>
              <a:t>What was courageous about her?</a:t>
            </a:r>
          </a:p>
          <a:p>
            <a:pPr marL="285750" indent="-285750">
              <a:buFont typeface="Arial" panose="020B0604020202020204" pitchFamily="34" charset="0"/>
              <a:buChar char="•"/>
            </a:pPr>
            <a:r>
              <a:rPr lang="en-GB" sz="3600" dirty="0"/>
              <a:t>Which aspects of her life would be different if the events happened in 2021?</a:t>
            </a:r>
          </a:p>
        </p:txBody>
      </p:sp>
      <p:pic>
        <p:nvPicPr>
          <p:cNvPr id="11" name="Picture 10">
            <a:extLst>
              <a:ext uri="{FF2B5EF4-FFF2-40B4-BE49-F238E27FC236}">
                <a16:creationId xmlns:a16="http://schemas.microsoft.com/office/drawing/2014/main" id="{726C819C-B902-4B8A-A729-3961FCDFDF0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Tree>
    <p:extLst>
      <p:ext uri="{BB962C8B-B14F-4D97-AF65-F5344CB8AC3E}">
        <p14:creationId xmlns:p14="http://schemas.microsoft.com/office/powerpoint/2010/main" val="365738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368112" y="2007574"/>
            <a:ext cx="5157899" cy="3416320"/>
          </a:xfrm>
          <a:prstGeom prst="rect">
            <a:avLst/>
          </a:prstGeom>
          <a:noFill/>
        </p:spPr>
        <p:txBody>
          <a:bodyPr wrap="square" rtlCol="0">
            <a:spAutoFit/>
          </a:bodyPr>
          <a:lstStyle/>
          <a:p>
            <a:pPr algn="ctr"/>
            <a:r>
              <a:rPr lang="en-GB" sz="5400" dirty="0"/>
              <a:t>Peer assessment: Did they answer the key questions?</a:t>
            </a:r>
            <a:endParaRPr lang="en-GB" sz="1000" dirty="0"/>
          </a:p>
        </p:txBody>
      </p:sp>
      <p:pic>
        <p:nvPicPr>
          <p:cNvPr id="9" name="Picture 2" descr="Question marks | Diocese of London">
            <a:extLst>
              <a:ext uri="{FF2B5EF4-FFF2-40B4-BE49-F238E27FC236}">
                <a16:creationId xmlns:a16="http://schemas.microsoft.com/office/drawing/2014/main" id="{E46545A5-D288-4457-95D8-44CD235CE4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6011" y="2187313"/>
            <a:ext cx="3245973" cy="260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067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48249"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0" y="1678093"/>
            <a:ext cx="6189785" cy="3416320"/>
          </a:xfrm>
          <a:prstGeom prst="rect">
            <a:avLst/>
          </a:prstGeom>
          <a:noFill/>
        </p:spPr>
        <p:txBody>
          <a:bodyPr wrap="square" rtlCol="0">
            <a:spAutoFit/>
          </a:bodyPr>
          <a:lstStyle/>
          <a:p>
            <a:pPr algn="ctr"/>
            <a:r>
              <a:rPr lang="en-GB" sz="5400" dirty="0"/>
              <a:t>What were the benefits and pitfalls of each type of research method?</a:t>
            </a:r>
            <a:endParaRPr lang="en-GB" sz="1000" dirty="0"/>
          </a:p>
        </p:txBody>
      </p:sp>
      <p:pic>
        <p:nvPicPr>
          <p:cNvPr id="9" name="Picture 2" descr="Question marks | Diocese of London">
            <a:extLst>
              <a:ext uri="{FF2B5EF4-FFF2-40B4-BE49-F238E27FC236}">
                <a16:creationId xmlns:a16="http://schemas.microsoft.com/office/drawing/2014/main" id="{3641459F-2045-4757-967B-708F6BF035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8277" y="1781068"/>
            <a:ext cx="2828385" cy="2269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4097445"/>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845</Words>
  <Application>Microsoft Office PowerPoint</Application>
  <PresentationFormat>On-screen Show (4:3)</PresentationFormat>
  <Paragraphs>73</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Symbol</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2022-11-10T14:15:51Z</dcterms:modified>
</cp:coreProperties>
</file>