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96" r:id="rId1"/>
  </p:sldMasterIdLst>
  <p:notesMasterIdLst>
    <p:notesMasterId r:id="rId17"/>
  </p:notesMasterIdLst>
  <p:sldIdLst>
    <p:sldId id="306" r:id="rId2"/>
    <p:sldId id="256" r:id="rId3"/>
    <p:sldId id="286" r:id="rId4"/>
    <p:sldId id="287" r:id="rId5"/>
    <p:sldId id="289" r:id="rId6"/>
    <p:sldId id="288" r:id="rId7"/>
    <p:sldId id="291" r:id="rId8"/>
    <p:sldId id="292" r:id="rId9"/>
    <p:sldId id="295" r:id="rId10"/>
    <p:sldId id="296" r:id="rId11"/>
    <p:sldId id="297" r:id="rId12"/>
    <p:sldId id="293" r:id="rId13"/>
    <p:sldId id="294" r:id="rId14"/>
    <p:sldId id="290" r:id="rId15"/>
    <p:sldId id="28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Stonewall Voice Bold Condensed" panose="00000800000000000000" pitchFamily="2" charset="0"/>
      <p:bold r:id="rId24"/>
    </p:embeddedFont>
    <p:embeddedFont>
      <p:font typeface="Stonewall Voice Stonewall Proud" panose="00000500000000000000" pitchFamily="2" charset="0"/>
      <p:regular r:id="rId25"/>
    </p:embeddedFont>
    <p:embeddedFont>
      <p:font typeface="Work Sans" pitchFamily="2" charset="0"/>
      <p:regular r:id="rId26"/>
      <p:bold r:id="rId27"/>
      <p:italic r:id="rId28"/>
      <p:boldItalic r:id="rId29"/>
    </p:embeddedFont>
    <p:embeddedFont>
      <p:font typeface="WORK SANS BOLD ROMAN" panose="020B0604020202020204" charset="0"/>
      <p:bold r:id="rId30"/>
    </p:embeddedFont>
    <p:embeddedFont>
      <p:font typeface="WORK SANS MEDIUM ROMAN" panose="020B0604020202020204" charset="0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88"/>
    <a:srgbClr val="A41B66"/>
    <a:srgbClr val="FEC34D"/>
    <a:srgbClr val="FFFFFF"/>
    <a:srgbClr val="FFC3DF"/>
    <a:srgbClr val="F0C1FF"/>
    <a:srgbClr val="ACDDCC"/>
    <a:srgbClr val="5255C3"/>
    <a:srgbClr val="A41B67"/>
    <a:srgbClr val="B8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4624D-C229-43A0-A1E7-F4DD31CDF883}" v="7" dt="2021-10-01T09:43:24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0865" autoAdjust="0"/>
  </p:normalViewPr>
  <p:slideViewPr>
    <p:cSldViewPr snapToGrid="0" snapToObjects="1">
      <p:cViewPr varScale="1">
        <p:scale>
          <a:sx n="39" d="100"/>
          <a:sy n="39" d="100"/>
        </p:scale>
        <p:origin x="89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1AFD-4008-744F-BC05-61287700DC6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3E6B5-11E3-EA42-A004-90E27F73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Visit </a:t>
            </a:r>
            <a:r>
              <a:rPr lang="en-US" dirty="0"/>
              <a:t>our website for the lesson plan to accompany this PowerPoint.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58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Weithiau, mae pobl yn dal i fod yn gas wrth bobl LHDTC+.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bod yn gas wrth bobl yn anghywir.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 pam mae ganddon ni orymdeithiau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hyd – maen nhw’n atgoffa pobl na ddylen ni fod yn gas oherwydd bod rhywun yn LHDTC+.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Weithiau, mae pobl yn dal i fod yn gas wrth bobl LHDTC+.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bod yn gas wrth bobl yn anghywir.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 pam mae ganddon ni orymdeithiau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hyd – maen nhw’n atgoffa pobl na ddylen ni fod yn gas oherwydd bod rhywun yn LHDTC+.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0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fod pobl yn gas iawn wrth bobl Ddu yn y 1970au ac nad oedd pobl Ddu yn cael eu trin yn deg.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 pam roedd grwpiau o bobl Ddu yn trefnu protestiadau.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07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Weithiau, mae pobl yn dal i fod yn gas wrth bobl Ddu.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bod yn gas wrth bobl yn anghywir.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 pam mae pêl-droedwyr yn pen-linio cyn gemau pêl-droed – maen nhw’n atgoffa pobl na ddylen ni fod yn gas wrth bobl oherwydd lliw eu croen.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Mae’n bwysig ein bod ni i gyd yn dweud na wrth hiliaeth.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7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Atgoffwch y disgyblion ei bod hi’n bwysig bod yn garedig wrth bobl a’i bod hi’n bwysig trin pobl yn deg.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Rhowch enghreifftiau o fod yn garedig ac yn gas, yn deg ac yn annheg.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Brown am i bobl fod yn garedig a thrin ei gilydd yn deg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feddwl am beth fyddan nhw’n ei wneud yn eu bywydau bob dydd i wneud y byd yn lle mwy teg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Mae’r gwasanaeth yma wedi’i gynllunio ar gyfer plant a phobl ifanc sydd â ADY.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fersiwn symlach, gyda symbolau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Widget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 gael yn www.stonewall.cymru.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yna hefyd wasanaethau sydd wedi’u cynllunio ar gyfer ysgolion cynradd ac uwchradd prif ffrwd – defnyddiwch yr adnodd gorau ar gyfer eich disgyblion.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Dechreuwch y gwasanaeth drwy ofyn i ddisgyblion a ydyn nhw wedi clywed am Fis Hanes Pobl Ddu ac a ydyn nhw’n gwybod rhywbeth amdano.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Esboniwch, weithiau mewn ysgolion, nad yw pobl yn dysgu llawer am bobl Ddu o hanes.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 i ddathlu pobl Ddu o hanes yw Mis Hanes Pobl Ddu.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Mae’n gyfle i ni ddysgu mwy am straeon a bywydau pobl Ddu.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a allan nhw enwi rhai o’r bobl Ddu yn y lluniau.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8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8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mai gwasanaeth am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Brown fydd hwn heddiw, a dywedwch wrth y disgyblion y gallwn ni edrych ar y lluniau i gael cliwiau am bwy yw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pham rydyn ni’n dysgu amdano.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beth allan nhw ei weld yn y lluniau.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Gwnewch yn siŵr fod y disgyblion yn deall y canlynol: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Bod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ddyn Du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Ei fod yn sefyll o flaen enfys; mae enfys yn symbol LHDTC+, felly gallai hynny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fod yn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gliw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Mae llun du a gwyn o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lle mae’n edrych yn iau.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Mae’r dillad yn rhai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 ffasiwn hefyd.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Gallai hyn fod yn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gliw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ein bod ni’n siarad am rywbeth wnaeth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 oedd yn iau.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Yn un o’r lluniau, mae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gyda llawer o bobl ac yn dal baner – mae’n edrych fel y gallai fod mewn protest.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2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ein bod ni’n dysgu am ddyn o’r enw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Brown heddiw.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fod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ddyn hoyw, Du o Brydain.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11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fod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wedi helpu i drefnu’r orymdaith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LHDTC+ gyntaf yn Llundain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8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fod pobl yn gas iawn wrth bobl LHDTC+ yn y 1970au ac nad oedd pobl LHDTC+ yn cael eu trin yn deg.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 pam trefnodd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a’i ffrindiau yr orymdaith.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74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Weithiau, mae pobl yn dal i fod yn gas wrth bobl LHDTC+.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bod yn gas wrth bobl yn anghywir.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 pam mae ganddon ni orymdeithiau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hyd – maen nhw’n atgoffa pobl na ddylen ni fod yn gas oherwydd bod rhywun yn LHDTC+.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E15D33-1FA9-8E4E-AEA8-CC111E470E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8765" y="1238654"/>
            <a:ext cx="8916152" cy="146103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PRESENTATION HEADLINE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DAA9114-5D2A-FC48-98D1-C73779711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8765" y="2667609"/>
            <a:ext cx="8916152" cy="146104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DEB529-26BA-E047-B11B-C9684CE7F8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8765" y="4164134"/>
            <a:ext cx="8916152" cy="146103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1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GB" dirty="0"/>
              <a:t>00.00.0000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812658-3371-DC4A-8691-55FC96EA1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CD87AD-6699-B547-B82A-86630FD78F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06A85C1-5361-A443-A46C-C402D0FC2D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bg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81B77A3-0F7B-E14F-A2A0-9EC6572A56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76A0F7-7046-1F4B-9E51-F25894703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04D4-9B85-5444-AF5A-A4E3F1546A10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943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030709-9D0D-1A43-980B-845216BCA6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663A2B4-F35E-3543-B53E-461F63F3ED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0E1F237E-50F6-DB46-82F0-50C299D86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535B15-D32A-C249-BA4C-E9C5AB4B6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E1CE93-422A-6B40-8C25-95299717B125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182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5A6F4B2-83FB-0A42-B6DF-DF3A5A03E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99AEEF3-BAF8-3A4F-B47B-206C84A11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A6728-2A7B-2F46-8ED5-27B26E8C5B93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290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424921D-8AC0-4449-AE1C-C064D179AF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F44C42EA-B131-3342-85DE-8D68D2CD0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bg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04D4-9B85-5444-AF5A-A4E3F1546A10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208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B7D7F5B-EF74-EE4C-BBB2-7CF94A689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tx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223ACB66-2A8B-C24D-8F2C-EEAE75314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E1CE93-422A-6B40-8C25-95299717B125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877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7E7B9A-33D6-6245-B298-DD4DEA62C4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10BB37-C483-F34A-B538-000E37017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845AD72-DA38-DD48-AA6A-2AACDB9F44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5089D6-989B-C34F-B2F1-275D44DD9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53419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9963EB0-45EB-0F47-9E21-E46CFD93C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5341937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68D376-EF86-9E47-B024-E66B704E7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5A8C30-F3AC-F84C-A9BB-82062127387D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592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199AB6E-48E7-C244-AFE7-16405DF414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CE25C84-A1EA-A34E-8C42-FAD16C5A9C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55BF090-6446-F348-ADA0-D9CE795930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0535FEE-CFBA-4440-A8CF-1D9B9EAB26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53419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63D33E93-B7CD-E24F-A8B1-5960C09297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5341937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9BE11B1-D450-BB4D-B090-844B902420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52425"/>
            <a:ext cx="5710237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Table 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D7AACC1-C32B-6847-AAB4-B92796D518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777631"/>
            <a:ext cx="5710237" cy="727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Table description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5E67D97-898E-3F42-B50F-90393D95544A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6096000" y="1700213"/>
            <a:ext cx="5710238" cy="456088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ctr">
              <a:buNone/>
              <a:defRPr sz="1600" b="0" i="0"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insert table data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FBED14-2C47-6E44-A1C8-537CDDC7AA02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4656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51D998A-C211-6446-8F01-2424DD456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F9FF31E-9D43-2445-B8C3-C5A6084E7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51ECFC7-6CDD-BE43-A58C-52A1569C0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87A2E474-EF79-BE41-ADAD-C4AB3D928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11450636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BF861DBD-3AB0-F944-97A0-4C430C688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11450636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2D4F57-11E0-1043-B69F-7527DB0BE98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953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EF3C046-6F28-9943-84C8-0AB7965682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4A6B5F7-081F-234F-B82B-92A60A57C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 on 1 line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0FC8D631-65DE-F340-A975-104B1EEAD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004468"/>
            <a:ext cx="114506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FEDE389-9BC8-1340-8AAA-238E2D1965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2465984"/>
            <a:ext cx="11450637" cy="197207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40711F-1A11-8F4A-8CD4-4E30AD30091E}"/>
              </a:ext>
            </a:extLst>
          </p:cNvPr>
          <p:cNvSpPr/>
          <p:nvPr userDrawn="1"/>
        </p:nvSpPr>
        <p:spPr>
          <a:xfrm>
            <a:off x="0" y="4716380"/>
            <a:ext cx="12192000" cy="21416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2E121-3D49-9246-888F-45D4B582A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4922838"/>
            <a:ext cx="11452225" cy="143351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45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8652343-FD22-A84F-ACD0-45EDB790EA11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5784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A +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11406-9C72-A34A-ACE7-2FD76EB65047}"/>
              </a:ext>
            </a:extLst>
          </p:cNvPr>
          <p:cNvSpPr/>
          <p:nvPr userDrawn="1"/>
        </p:nvSpPr>
        <p:spPr>
          <a:xfrm>
            <a:off x="0" y="4716380"/>
            <a:ext cx="12192000" cy="21416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445E6FC-22EF-7442-8495-BDC7E9ECB8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422919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711D4046-63B9-7345-9C76-40D2D9F766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8016" y="510988"/>
            <a:ext cx="5010242" cy="42053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B6BCC8-C6D1-6C41-A0C0-70BCBF430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040" y="4716381"/>
            <a:ext cx="10985218" cy="21416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528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B014B24-7320-7943-B057-AF45D30668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2696620"/>
            <a:ext cx="11196638" cy="325278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8862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DC43DC-C565-2E40-83E7-90E43448FC26}"/>
              </a:ext>
            </a:extLst>
          </p:cNvPr>
          <p:cNvSpPr/>
          <p:nvPr userDrawn="1"/>
        </p:nvSpPr>
        <p:spPr>
          <a:xfrm>
            <a:off x="0" y="0"/>
            <a:ext cx="12192003" cy="33758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160D02-365A-7D42-9CB6-6A8C369E785F}"/>
              </a:ext>
            </a:extLst>
          </p:cNvPr>
          <p:cNvSpPr/>
          <p:nvPr userDrawn="1"/>
        </p:nvSpPr>
        <p:spPr>
          <a:xfrm>
            <a:off x="8128000" y="3382431"/>
            <a:ext cx="4064000" cy="3475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9E74B-A05A-E944-A586-50D22EFEBC41}"/>
              </a:ext>
            </a:extLst>
          </p:cNvPr>
          <p:cNvSpPr/>
          <p:nvPr userDrawn="1"/>
        </p:nvSpPr>
        <p:spPr>
          <a:xfrm>
            <a:off x="-2" y="3382431"/>
            <a:ext cx="4064000" cy="3475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7337BE3-5397-5941-8AD5-32E87976F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415932C-F795-BD4B-8D86-BE5DBCA55D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1006431"/>
            <a:ext cx="11450637" cy="123558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 on 1 line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0073A4F7-EBB0-0A4F-9C79-35CB944EC4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342024"/>
            <a:ext cx="11450637" cy="85643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C0523672-EC66-E94A-B818-FEF5D44A60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94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9007822-9453-AD4A-B1B2-B2E60BA4D9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8156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47539176-30F0-444A-9849-7D45050718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7392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1846D56-5463-994A-8F5B-5E686AD7E5F4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60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4384051D-2E0F-8949-8FB7-0414076EE4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7825" y="1944534"/>
            <a:ext cx="2209800" cy="222726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328BA3D8-25EA-FC42-96BF-F590BC5604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99125" y="1944534"/>
            <a:ext cx="2247060" cy="222726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3536641F-4F26-764A-B207-975AAB288F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7625" y="4171799"/>
            <a:ext cx="2222891" cy="2217739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6ADC16EF-F01D-CC42-827A-4E452CA784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86" y="4171799"/>
            <a:ext cx="2209800" cy="2217739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4D3D220-EA2E-C24F-9494-A5DF992A3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D86813D-4ECB-634F-8478-A0849D8D2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482AC03-3F8D-BE45-BE15-0B3016C8BF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75" y="1944535"/>
            <a:ext cx="2209800" cy="2227264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BBF20D23-34E5-3F40-9F4E-F04DA7C52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4101" y="4171799"/>
            <a:ext cx="2209800" cy="2217739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0B1FEC26-1A82-CC47-B763-B80C98AF7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8475" y="1944535"/>
            <a:ext cx="2209800" cy="2227264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C9E14880-FF66-AC48-8FB6-5F21C32A8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17329" y="4171799"/>
            <a:ext cx="2247059" cy="2217739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E2C11379-BAE4-8D4E-8C78-698A4E7DBA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3944" y="1944534"/>
            <a:ext cx="2602455" cy="4445004"/>
          </a:xfrm>
          <a:solidFill>
            <a:schemeClr val="tx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0DF8BD-7174-F946-8E68-FE11E6900778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45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B7D1A5C-AD71-1741-8E88-AB76314972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87090" y="2636026"/>
            <a:ext cx="7761120" cy="15859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812658-3371-DC4A-8691-55FC96EA1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24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A28-B259-DC42-8C10-1F43EA05D7FC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975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9992ADD-7AB0-D04C-A7D6-C5BF3D161F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2696620"/>
            <a:ext cx="11196638" cy="325278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556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E84C41-1C6F-8847-BCBE-7098298BC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5" y="1910556"/>
            <a:ext cx="10363200" cy="3481304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271E12-C005-AE4A-821B-B1D61ED78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9156" y="5407100"/>
            <a:ext cx="5405438" cy="10112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0" b="0" i="0" spc="100" baseline="0">
                <a:solidFill>
                  <a:schemeClr val="bg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Credit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D9F16A-D6A5-4F45-B12B-FA25868AAA3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096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E84C41-1C6F-8847-BCBE-7098298BC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5" y="1910556"/>
            <a:ext cx="10363200" cy="3481304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B5D9440-2B0C-C743-A8C6-A028094CB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9156" y="5407100"/>
            <a:ext cx="5405438" cy="10112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0" b="0" i="0" spc="100" baseline="0">
                <a:solidFill>
                  <a:schemeClr val="tx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Credit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D9F16A-D6A5-4F45-B12B-FA25868AAA3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392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Quote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10157F5C-11CE-D142-9ACC-58F5F1075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4976" y="0"/>
            <a:ext cx="6217024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0B59E5E-607D-A747-9956-D84BA593D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52547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“Long quote”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810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Quote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10157F5C-11CE-D142-9ACC-58F5F1075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4976" y="0"/>
            <a:ext cx="6217024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0B59E5E-607D-A747-9956-D84BA593D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52547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“Long quote”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41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tonewa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BD380-2C7D-BE41-A5CC-0E9402BA7C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59964D-3648-CD47-AF58-12D62ADAC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51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1172-158C-1145-B878-F84F01E6E8C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723E75F-47F9-7543-A856-15D9B337D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F982D26-6894-9942-9BE7-0B270B6A46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5EA6E95-A0D0-414E-A33C-5D3EE5A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A6728-2A7B-2F46-8ED5-27B26E8C5B93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38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E6B2-4F46-FF48-9FC2-648504F2FEE8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6716-8E17-ED4A-B963-6D315C03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698" r:id="rId3"/>
    <p:sldLayoutId id="2147483699" r:id="rId4"/>
    <p:sldLayoutId id="2147483712" r:id="rId5"/>
    <p:sldLayoutId id="2147483715" r:id="rId6"/>
    <p:sldLayoutId id="2147483722" r:id="rId7"/>
    <p:sldLayoutId id="2147483708" r:id="rId8"/>
    <p:sldLayoutId id="2147483700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01" r:id="rId15"/>
    <p:sldLayoutId id="2147483703" r:id="rId16"/>
    <p:sldLayoutId id="2147483702" r:id="rId17"/>
    <p:sldLayoutId id="2147483710" r:id="rId18"/>
    <p:sldLayoutId id="2147483714" r:id="rId19"/>
    <p:sldLayoutId id="2147483704" r:id="rId20"/>
    <p:sldLayoutId id="2147483716" r:id="rId21"/>
    <p:sldLayoutId id="2147483711" r:id="rId22"/>
    <p:sldLayoutId id="214748372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12992" y="520512"/>
            <a:ext cx="8566019" cy="581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</a:t>
            </a:r>
          </a:p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Gwasanaeth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 Hanes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Ddu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cy-GB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y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Dysgwyr ag  ADY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anwybyddus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diwgydd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wedi’i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anghenion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unigryw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plant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dosbarth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Dyna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gallwch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siwtio’ch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lleoliad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cefnidr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Stonewall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adnodd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gynhyrchu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leoli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ecwiti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lesbiaidd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deurhywiol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cwîar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cwestiynu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ace (LHDT+).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dychmygwn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mhobman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Cawsom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Llundain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1989,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partneriaethau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draws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degawd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diwethaf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trawsffurfiedig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ennill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hawliau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priodas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ymgyrchoedd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rhaglenni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cynaliadwy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grymusrwydd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ffynnu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clywed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gwaith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seilio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tystiolaeth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arbenigedd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Stonewall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ddarparu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wybodaeth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cefnogaeth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gyfystirio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bwriadu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cymryd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Gofrestredig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1101255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Lloegr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Cymru) a SC039681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Alban)</a:t>
            </a:r>
          </a:p>
        </p:txBody>
      </p:sp>
    </p:spTree>
    <p:extLst>
      <p:ext uri="{BB962C8B-B14F-4D97-AF65-F5344CB8AC3E}">
        <p14:creationId xmlns:p14="http://schemas.microsoft.com/office/powerpoint/2010/main" val="20329515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747" y="535812"/>
            <a:ext cx="5899239" cy="545677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cy-GB" sz="11400" dirty="0">
                <a:solidFill>
                  <a:schemeClr val="tx1"/>
                </a:solidFill>
                <a:latin typeface="Work Sans" pitchFamily="2" charset="0"/>
              </a:rPr>
              <a:t>Yr enw ar y weithred o fod yn gas wrth rywun am eu bod nhw’n ddeurywiol yw deuffobia.</a:t>
            </a:r>
          </a:p>
          <a:p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6" name="Picture 5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2AC9B1ED-D2E3-4C69-9EEB-F0CB13167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355986" y="535812"/>
            <a:ext cx="5646235" cy="56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9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761" y="552254"/>
            <a:ext cx="5688239" cy="5608954"/>
          </a:xfrm>
        </p:spPr>
        <p:txBody>
          <a:bodyPr>
            <a:normAutofit lnSpcReduction="10000"/>
          </a:bodyPr>
          <a:lstStyle/>
          <a:p>
            <a:pPr algn="ctr"/>
            <a:r>
              <a:rPr lang="cy-GB" sz="5400" dirty="0">
                <a:solidFill>
                  <a:schemeClr val="tx1"/>
                </a:solidFill>
                <a:latin typeface="Work Sans" pitchFamily="2" charset="0"/>
              </a:rPr>
              <a:t>Yr enw ar y weithred o fod yn gas wrth rywun am eu bod nhw’n draws yw trawsffobia.</a:t>
            </a:r>
          </a:p>
          <a:p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6" name="Picture 5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2AC9B1ED-D2E3-4C69-9EEB-F0CB13167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355986" y="535812"/>
            <a:ext cx="5646235" cy="56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9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952" y="755268"/>
            <a:ext cx="5718048" cy="3481304"/>
          </a:xfrm>
        </p:spPr>
        <p:txBody>
          <a:bodyPr/>
          <a:lstStyle/>
          <a:p>
            <a:pPr algn="ctr"/>
            <a:r>
              <a:rPr lang="cy-GB" sz="5400" dirty="0">
                <a:solidFill>
                  <a:schemeClr val="tx1"/>
                </a:solidFill>
                <a:latin typeface="Work Sans" pitchFamily="2" charset="0"/>
              </a:rPr>
              <a:t>Yn yr 1970au, roedd pobl yn gas wrth bobl Ddu.</a:t>
            </a:r>
          </a:p>
          <a:p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7" name="Picture 6" descr="A group of adults and children at a protest. They are holding signs such as 'Black people are condemned before they are tried'">
            <a:extLst>
              <a:ext uri="{FF2B5EF4-FFF2-40B4-BE49-F238E27FC236}">
                <a16:creationId xmlns:a16="http://schemas.microsoft.com/office/drawing/2014/main" id="{4D7D0AA4-293A-4A09-B75E-FF4A37D42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6778" y="755268"/>
            <a:ext cx="5397270" cy="474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3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691" y="872868"/>
            <a:ext cx="5579863" cy="5805517"/>
          </a:xfrm>
        </p:spPr>
        <p:txBody>
          <a:bodyPr>
            <a:normAutofit/>
          </a:bodyPr>
          <a:lstStyle/>
          <a:p>
            <a:pPr algn="ctr"/>
            <a:r>
              <a:rPr lang="cy-GB" sz="5400" dirty="0">
                <a:solidFill>
                  <a:schemeClr val="tx1"/>
                </a:solidFill>
                <a:latin typeface="Work Sans" pitchFamily="2" charset="0"/>
              </a:rPr>
              <a:t>Yr enw ar y weithred o fod yn gas wrth rywun oherwydd lliw eu croen yw hiliaeth.</a:t>
            </a:r>
          </a:p>
          <a:p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7" name="Picture 4" descr="Three footballers take the knee before a football match">
            <a:extLst>
              <a:ext uri="{FF2B5EF4-FFF2-40B4-BE49-F238E27FC236}">
                <a16:creationId xmlns:a16="http://schemas.microsoft.com/office/drawing/2014/main" id="{390BF93A-704E-42D1-A070-A1B73F1D3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0446" y="872869"/>
            <a:ext cx="5579863" cy="488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2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EE84E-B425-4FA5-8703-6CC20120396B}"/>
              </a:ext>
            </a:extLst>
          </p:cNvPr>
          <p:cNvSpPr txBox="1">
            <a:spLocks/>
          </p:cNvSpPr>
          <p:nvPr/>
        </p:nvSpPr>
        <p:spPr>
          <a:xfrm>
            <a:off x="355438" y="180376"/>
            <a:ext cx="11450637" cy="1235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8000" dirty="0">
                <a:solidFill>
                  <a:schemeClr val="tx2"/>
                </a:solidFill>
                <a:latin typeface="Work Sans" pitchFamily="2" charset="0"/>
              </a:rPr>
              <a:t>Mae’n bwysig bod yn garedig wrth bobl.</a:t>
            </a:r>
          </a:p>
        </p:txBody>
      </p:sp>
      <p:pic>
        <p:nvPicPr>
          <p:cNvPr id="7" name="Picture 2" descr="Children around a table in a community centre eating their free breakfast">
            <a:extLst>
              <a:ext uri="{FF2B5EF4-FFF2-40B4-BE49-F238E27FC236}">
                <a16:creationId xmlns:a16="http://schemas.microsoft.com/office/drawing/2014/main" id="{2AC84311-9B34-4899-9EF8-27264BCE2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250" y="3524849"/>
            <a:ext cx="358855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ree men posing for a photo in a park. Ted Brown, a young black man is in the photo. His friend is holding a sign that says 'homosexuals are...'">
            <a:extLst>
              <a:ext uri="{FF2B5EF4-FFF2-40B4-BE49-F238E27FC236}">
                <a16:creationId xmlns:a16="http://schemas.microsoft.com/office/drawing/2014/main" id="{171F1FDF-980E-4B74-87EE-DD23A4E0F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7198" y="3524849"/>
            <a:ext cx="3588553" cy="31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2BE078-00CC-4110-B3E8-4641F2ACC98B}"/>
              </a:ext>
            </a:extLst>
          </p:cNvPr>
          <p:cNvSpPr txBox="1"/>
          <p:nvPr/>
        </p:nvSpPr>
        <p:spPr>
          <a:xfrm>
            <a:off x="4145280" y="3670075"/>
            <a:ext cx="39014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4400" spc="100" dirty="0">
                <a:solidFill>
                  <a:srgbClr val="A41B66"/>
                </a:solidFill>
                <a:latin typeface="Work Sans" pitchFamily="2" charset="0"/>
              </a:rPr>
              <a:t>Mae’n bwysig trin pobl yn deg.</a:t>
            </a:r>
          </a:p>
        </p:txBody>
      </p:sp>
    </p:spTree>
    <p:extLst>
      <p:ext uri="{BB962C8B-B14F-4D97-AF65-F5344CB8AC3E}">
        <p14:creationId xmlns:p14="http://schemas.microsoft.com/office/powerpoint/2010/main" val="223971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056" y="234156"/>
            <a:ext cx="5741294" cy="3481304"/>
          </a:xfrm>
        </p:spPr>
        <p:txBody>
          <a:bodyPr/>
          <a:lstStyle/>
          <a:p>
            <a:pPr algn="ctr"/>
            <a:r>
              <a:rPr lang="cy-GB" sz="6000" dirty="0">
                <a:solidFill>
                  <a:schemeClr val="tx2"/>
                </a:solidFill>
                <a:latin typeface="Work Sans" pitchFamily="2" charset="0"/>
              </a:rPr>
              <a:t>Byddwch yn garedig fel Ted</a:t>
            </a:r>
          </a:p>
          <a:p>
            <a:pPr algn="ctr"/>
            <a:r>
              <a:rPr lang="cy-GB" sz="4000" dirty="0">
                <a:solidFill>
                  <a:schemeClr val="tx1"/>
                </a:solidFill>
                <a:latin typeface="Work Sans" pitchFamily="2" charset="0"/>
              </a:rPr>
              <a:t>Mae Ted Brown am i bobl fod yn garedig. </a:t>
            </a:r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16C842-F87F-4D75-BDE4-044A11ABF14F}"/>
              </a:ext>
            </a:extLst>
          </p:cNvPr>
          <p:cNvSpPr txBox="1">
            <a:spLocks/>
          </p:cNvSpPr>
          <p:nvPr/>
        </p:nvSpPr>
        <p:spPr>
          <a:xfrm>
            <a:off x="530279" y="4775186"/>
            <a:ext cx="5006027" cy="23386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4000" dirty="0">
                <a:solidFill>
                  <a:schemeClr val="tx2"/>
                </a:solidFill>
                <a:latin typeface="Work Sans" pitchFamily="2" charset="0"/>
              </a:rPr>
              <a:t>Pa beth caredig fyddwch chi’n ei wneud heddiw? </a:t>
            </a:r>
          </a:p>
        </p:txBody>
      </p:sp>
    </p:spTree>
    <p:extLst>
      <p:ext uri="{BB962C8B-B14F-4D97-AF65-F5344CB8AC3E}">
        <p14:creationId xmlns:p14="http://schemas.microsoft.com/office/powerpoint/2010/main" val="267322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08757-C0FC-C043-82B7-2CB908685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sz="11500" dirty="0">
                <a:solidFill>
                  <a:schemeClr val="tx2"/>
                </a:solidFill>
                <a:latin typeface="Work Sans" pitchFamily="2" charset="0"/>
              </a:rPr>
              <a:t>Mis Hanes Pobl Ddu</a:t>
            </a:r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EC1C840C-993C-124D-9172-5FEB498E2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Opening title slide</a:t>
            </a:r>
          </a:p>
        </p:txBody>
      </p:sp>
    </p:spTree>
    <p:extLst>
      <p:ext uri="{BB962C8B-B14F-4D97-AF65-F5344CB8AC3E}">
        <p14:creationId xmlns:p14="http://schemas.microsoft.com/office/powerpoint/2010/main" val="324256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E557B5-AC1E-5644-9241-D41E916F0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242423"/>
            <a:ext cx="10363200" cy="3481304"/>
          </a:xfrm>
        </p:spPr>
        <p:txBody>
          <a:bodyPr/>
          <a:lstStyle/>
          <a:p>
            <a:r>
              <a:rPr lang="cy-GB" sz="8000" dirty="0">
                <a:solidFill>
                  <a:schemeClr val="tx2"/>
                </a:solidFill>
                <a:latin typeface="Work Sans" pitchFamily="2" charset="0"/>
              </a:rPr>
              <a:t>Mis Hanes Pobl Ddu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7B7FE87-4253-AB40-92CF-7B2CC03253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Divider slide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221A3F-F4B2-4509-B47F-7EA2546A37F3}"/>
              </a:ext>
            </a:extLst>
          </p:cNvPr>
          <p:cNvSpPr txBox="1"/>
          <p:nvPr/>
        </p:nvSpPr>
        <p:spPr>
          <a:xfrm>
            <a:off x="53008" y="1690688"/>
            <a:ext cx="12138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>
                <a:solidFill>
                  <a:srgbClr val="007488"/>
                </a:solidFill>
                <a:latin typeface="WORK SANS BOLD ROMAN" pitchFamily="2" charset="77"/>
              </a:rPr>
              <a:t>Mis lle rydyn ni’n dathlu pobl Ddu o hanes.</a:t>
            </a:r>
          </a:p>
        </p:txBody>
      </p:sp>
      <p:pic>
        <p:nvPicPr>
          <p:cNvPr id="1026" name="Picture 2" descr="Photo of Bayard Rustin">
            <a:extLst>
              <a:ext uri="{FF2B5EF4-FFF2-40B4-BE49-F238E27FC236}">
                <a16:creationId xmlns:a16="http://schemas.microsoft.com/office/drawing/2014/main" id="{217A8F07-2095-4452-92BF-89DCD8DB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34" y="2564608"/>
            <a:ext cx="1778432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live Morris holding a megaphone">
            <a:extLst>
              <a:ext uri="{FF2B5EF4-FFF2-40B4-BE49-F238E27FC236}">
                <a16:creationId xmlns:a16="http://schemas.microsoft.com/office/drawing/2014/main" id="{62B69F02-C968-4A8D-9326-A30407772B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346" y="2578158"/>
            <a:ext cx="1796867" cy="2450662"/>
          </a:xfrm>
          <a:prstGeom prst="rect">
            <a:avLst/>
          </a:prstGeom>
        </p:spPr>
      </p:pic>
      <p:pic>
        <p:nvPicPr>
          <p:cNvPr id="1032" name="Picture 8" descr="Martin Luther King Jr at a protest">
            <a:extLst>
              <a:ext uri="{FF2B5EF4-FFF2-40B4-BE49-F238E27FC236}">
                <a16:creationId xmlns:a16="http://schemas.microsoft.com/office/drawing/2014/main" id="{88EA2E35-589D-4666-87D5-FC32F0432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7834" y="2578158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pia image of Mary Seacole">
            <a:extLst>
              <a:ext uri="{FF2B5EF4-FFF2-40B4-BE49-F238E27FC236}">
                <a16:creationId xmlns:a16="http://schemas.microsoft.com/office/drawing/2014/main" id="{5C3AF403-CBC5-4306-BF88-F5C9B0304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43654" y="2578158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 of Nelson Mandela">
            <a:extLst>
              <a:ext uri="{FF2B5EF4-FFF2-40B4-BE49-F238E27FC236}">
                <a16:creationId xmlns:a16="http://schemas.microsoft.com/office/drawing/2014/main" id="{9092E432-E679-4AFD-822B-915693CFD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7607" y="2578158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9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E557B5-AC1E-5644-9241-D41E916F0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160068"/>
            <a:ext cx="10363200" cy="3481304"/>
          </a:xfrm>
        </p:spPr>
        <p:txBody>
          <a:bodyPr/>
          <a:lstStyle/>
          <a:p>
            <a:r>
              <a:rPr lang="cy-GB" sz="8000" dirty="0">
                <a:solidFill>
                  <a:schemeClr val="tx2"/>
                </a:solidFill>
                <a:latin typeface="Work Sans" pitchFamily="2" charset="0"/>
              </a:rPr>
              <a:t>Mis Hanes Pobl Ddu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7B7FE87-4253-AB40-92CF-7B2CC03253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Divider slide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221A3F-F4B2-4509-B47F-7EA2546A37F3}"/>
              </a:ext>
            </a:extLst>
          </p:cNvPr>
          <p:cNvSpPr txBox="1"/>
          <p:nvPr/>
        </p:nvSpPr>
        <p:spPr>
          <a:xfrm>
            <a:off x="-144003" y="1690688"/>
            <a:ext cx="12138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>
                <a:solidFill>
                  <a:srgbClr val="007488"/>
                </a:solidFill>
                <a:latin typeface="WORK SANS BOLD ROMAN" pitchFamily="2" charset="77"/>
              </a:rPr>
              <a:t>Mis lle rydyn ni’n dathlu pobl Ddu o hanes.</a:t>
            </a:r>
          </a:p>
        </p:txBody>
      </p:sp>
      <p:pic>
        <p:nvPicPr>
          <p:cNvPr id="1026" name="Picture 2" descr="Photo of Bayard Rustin">
            <a:extLst>
              <a:ext uri="{FF2B5EF4-FFF2-40B4-BE49-F238E27FC236}">
                <a16:creationId xmlns:a16="http://schemas.microsoft.com/office/drawing/2014/main" id="{217A8F07-2095-4452-92BF-89DCD8DB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34" y="2564608"/>
            <a:ext cx="1778432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live Morris holding a megaphone">
            <a:extLst>
              <a:ext uri="{FF2B5EF4-FFF2-40B4-BE49-F238E27FC236}">
                <a16:creationId xmlns:a16="http://schemas.microsoft.com/office/drawing/2014/main" id="{62B69F02-C968-4A8D-9326-A30407772B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346" y="2578158"/>
            <a:ext cx="1796867" cy="2450662"/>
          </a:xfrm>
          <a:prstGeom prst="rect">
            <a:avLst/>
          </a:prstGeom>
        </p:spPr>
      </p:pic>
      <p:pic>
        <p:nvPicPr>
          <p:cNvPr id="1032" name="Picture 8" descr="Martin Luther King Jr at a protest">
            <a:extLst>
              <a:ext uri="{FF2B5EF4-FFF2-40B4-BE49-F238E27FC236}">
                <a16:creationId xmlns:a16="http://schemas.microsoft.com/office/drawing/2014/main" id="{88EA2E35-589D-4666-87D5-FC32F0432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7834" y="2578158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pia image of Mary Seacole">
            <a:extLst>
              <a:ext uri="{FF2B5EF4-FFF2-40B4-BE49-F238E27FC236}">
                <a16:creationId xmlns:a16="http://schemas.microsoft.com/office/drawing/2014/main" id="{5C3AF403-CBC5-4306-BF88-F5C9B0304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43654" y="2578158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 of Nelson Mandela">
            <a:extLst>
              <a:ext uri="{FF2B5EF4-FFF2-40B4-BE49-F238E27FC236}">
                <a16:creationId xmlns:a16="http://schemas.microsoft.com/office/drawing/2014/main" id="{9092E432-E679-4AFD-822B-915693CFD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7607" y="2578158"/>
            <a:ext cx="1963426" cy="24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AFA6BE-8EE4-4601-9E98-069646669B8C}"/>
              </a:ext>
            </a:extLst>
          </p:cNvPr>
          <p:cNvSpPr txBox="1"/>
          <p:nvPr/>
        </p:nvSpPr>
        <p:spPr>
          <a:xfrm>
            <a:off x="280434" y="5215731"/>
            <a:ext cx="17784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 err="1">
                <a:solidFill>
                  <a:srgbClr val="007488"/>
                </a:solidFill>
                <a:latin typeface="WORK SANS BOLD ROMAN" pitchFamily="2" charset="77"/>
              </a:rPr>
              <a:t>Bayard</a:t>
            </a:r>
            <a:endParaRPr lang="cy-GB" sz="3200" b="1" dirty="0">
              <a:solidFill>
                <a:srgbClr val="007488"/>
              </a:solidFill>
              <a:latin typeface="WORK SANS BOLD ROMAN" pitchFamily="2" charset="77"/>
            </a:endParaRPr>
          </a:p>
          <a:p>
            <a:pPr algn="ctr"/>
            <a:r>
              <a:rPr lang="cy-GB" sz="3200" b="1" dirty="0" err="1">
                <a:solidFill>
                  <a:srgbClr val="007488"/>
                </a:solidFill>
                <a:latin typeface="WORK SANS BOLD ROMAN" pitchFamily="2" charset="77"/>
              </a:rPr>
              <a:t>Rustin</a:t>
            </a:r>
            <a:endParaRPr lang="cy-GB" sz="3200" b="1" dirty="0">
              <a:solidFill>
                <a:srgbClr val="007488"/>
              </a:solidFill>
              <a:latin typeface="WORK SANS BOLD ROMAN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05CBA-F49F-4D77-8650-871509AF23AC}"/>
              </a:ext>
            </a:extLst>
          </p:cNvPr>
          <p:cNvSpPr txBox="1"/>
          <p:nvPr/>
        </p:nvSpPr>
        <p:spPr>
          <a:xfrm>
            <a:off x="2566781" y="5215731"/>
            <a:ext cx="17784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 err="1">
                <a:solidFill>
                  <a:srgbClr val="007488"/>
                </a:solidFill>
                <a:latin typeface="WORK SANS BOLD ROMAN" pitchFamily="2" charset="77"/>
              </a:rPr>
              <a:t>Olive</a:t>
            </a:r>
            <a:endParaRPr lang="cy-GB" sz="3200" b="1" dirty="0">
              <a:solidFill>
                <a:srgbClr val="007488"/>
              </a:solidFill>
              <a:latin typeface="WORK SANS BOLD ROMAN" pitchFamily="2" charset="77"/>
            </a:endParaRPr>
          </a:p>
          <a:p>
            <a:pPr algn="ctr"/>
            <a:r>
              <a:rPr lang="cy-GB" sz="3200" b="1" dirty="0">
                <a:solidFill>
                  <a:srgbClr val="007488"/>
                </a:solidFill>
                <a:latin typeface="WORK SANS BOLD ROMAN" pitchFamily="2" charset="77"/>
              </a:rPr>
              <a:t>Morris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F572F1-3CB1-43FC-A83D-6CFD4AEBCBF9}"/>
              </a:ext>
            </a:extLst>
          </p:cNvPr>
          <p:cNvSpPr txBox="1"/>
          <p:nvPr/>
        </p:nvSpPr>
        <p:spPr>
          <a:xfrm>
            <a:off x="4827834" y="5215731"/>
            <a:ext cx="19634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>
                <a:solidFill>
                  <a:srgbClr val="007488"/>
                </a:solidFill>
                <a:latin typeface="WORK SANS BOLD ROMAN" pitchFamily="2" charset="77"/>
              </a:rPr>
              <a:t>Martin</a:t>
            </a:r>
          </a:p>
          <a:p>
            <a:pPr algn="ctr"/>
            <a:r>
              <a:rPr lang="cy-GB" sz="3200" b="1" dirty="0" err="1">
                <a:solidFill>
                  <a:srgbClr val="007488"/>
                </a:solidFill>
                <a:latin typeface="WORK SANS BOLD ROMAN" pitchFamily="2" charset="77"/>
              </a:rPr>
              <a:t>Luther</a:t>
            </a:r>
            <a:endParaRPr lang="cy-GB" sz="3200" b="1" dirty="0">
              <a:solidFill>
                <a:srgbClr val="007488"/>
              </a:solidFill>
              <a:latin typeface="WORK SANS BOLD ROMAN" pitchFamily="2" charset="77"/>
            </a:endParaRPr>
          </a:p>
          <a:p>
            <a:pPr algn="ctr"/>
            <a:r>
              <a:rPr lang="cy-GB" sz="3200" b="1" dirty="0">
                <a:solidFill>
                  <a:srgbClr val="007488"/>
                </a:solidFill>
                <a:latin typeface="WORK SANS BOLD ROMAN" pitchFamily="2" charset="77"/>
              </a:rPr>
              <a:t>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22EB7-D74C-4198-AD70-6915CE2E8525}"/>
              </a:ext>
            </a:extLst>
          </p:cNvPr>
          <p:cNvSpPr txBox="1"/>
          <p:nvPr/>
        </p:nvSpPr>
        <p:spPr>
          <a:xfrm>
            <a:off x="7197607" y="5215731"/>
            <a:ext cx="196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>
                <a:solidFill>
                  <a:srgbClr val="007488"/>
                </a:solidFill>
                <a:latin typeface="WORK SANS BOLD ROMAN" pitchFamily="2" charset="77"/>
              </a:rPr>
              <a:t>Nelson</a:t>
            </a:r>
          </a:p>
          <a:p>
            <a:pPr algn="ctr"/>
            <a:r>
              <a:rPr lang="cy-GB" sz="3200" b="1" dirty="0" err="1">
                <a:solidFill>
                  <a:srgbClr val="007488"/>
                </a:solidFill>
                <a:latin typeface="WORK SANS BOLD ROMAN" pitchFamily="2" charset="77"/>
              </a:rPr>
              <a:t>Mandela</a:t>
            </a:r>
            <a:endParaRPr lang="cy-GB" sz="3200" b="1" dirty="0">
              <a:solidFill>
                <a:srgbClr val="007488"/>
              </a:solidFill>
              <a:latin typeface="WORK SANS BOLD ROMAN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B924EC-9630-44EF-AF14-69DB5AD623D4}"/>
              </a:ext>
            </a:extLst>
          </p:cNvPr>
          <p:cNvSpPr txBox="1"/>
          <p:nvPr/>
        </p:nvSpPr>
        <p:spPr>
          <a:xfrm>
            <a:off x="9643654" y="5207190"/>
            <a:ext cx="196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>
                <a:solidFill>
                  <a:srgbClr val="007488"/>
                </a:solidFill>
                <a:latin typeface="WORK SANS BOLD ROMAN" pitchFamily="2" charset="77"/>
              </a:rPr>
              <a:t>Mary</a:t>
            </a:r>
          </a:p>
          <a:p>
            <a:pPr algn="ctr"/>
            <a:r>
              <a:rPr lang="cy-GB" sz="3200" b="1" dirty="0" err="1">
                <a:solidFill>
                  <a:srgbClr val="007488"/>
                </a:solidFill>
                <a:latin typeface="WORK SANS BOLD ROMAN" pitchFamily="2" charset="77"/>
              </a:rPr>
              <a:t>Seacole</a:t>
            </a:r>
            <a:endParaRPr lang="cy-GB" sz="3200" b="1" dirty="0">
              <a:solidFill>
                <a:srgbClr val="007488"/>
              </a:solidFill>
              <a:latin typeface="WORK SANS BOLD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20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EE84E-B425-4FA5-8703-6CC20120396B}"/>
              </a:ext>
            </a:extLst>
          </p:cNvPr>
          <p:cNvSpPr txBox="1">
            <a:spLocks/>
          </p:cNvSpPr>
          <p:nvPr/>
        </p:nvSpPr>
        <p:spPr>
          <a:xfrm>
            <a:off x="355438" y="733915"/>
            <a:ext cx="11450637" cy="1235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0" dirty="0">
                <a:solidFill>
                  <a:schemeClr val="tx2"/>
                </a:solidFill>
                <a:latin typeface="Work Sans" pitchFamily="2" charset="0"/>
              </a:rPr>
              <a:t>Ted Brown</a:t>
            </a:r>
            <a:endParaRPr lang="en-US" sz="8000" dirty="0">
              <a:solidFill>
                <a:schemeClr val="tx2"/>
              </a:solidFill>
              <a:latin typeface="Work Sans" pitchFamily="2" charset="0"/>
            </a:endParaRPr>
          </a:p>
        </p:txBody>
      </p:sp>
      <p:pic>
        <p:nvPicPr>
          <p:cNvPr id="10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95220546-1E68-4708-A0DA-3E1E2CB26D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600" y="3548399"/>
            <a:ext cx="2900800" cy="3199873"/>
          </a:xfrm>
          <a:prstGeom prst="rect">
            <a:avLst/>
          </a:prstGeom>
        </p:spPr>
      </p:pic>
      <p:pic>
        <p:nvPicPr>
          <p:cNvPr id="11" name="Picture 2" descr="Three men posing for a photo in a park. Ted Brown, a young black man is in the photo. His friend is holding a sign that says 'homosexuals are...'">
            <a:extLst>
              <a:ext uri="{FF2B5EF4-FFF2-40B4-BE49-F238E27FC236}">
                <a16:creationId xmlns:a16="http://schemas.microsoft.com/office/drawing/2014/main" id="{1B3B05C2-1D8C-4078-A2D8-4384A6FAD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8768" y="3548397"/>
            <a:ext cx="3207307" cy="31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recent photo of Ted Brown with some older people. He is raising a fist and holding a banner.">
            <a:extLst>
              <a:ext uri="{FF2B5EF4-FFF2-40B4-BE49-F238E27FC236}">
                <a16:creationId xmlns:a16="http://schemas.microsoft.com/office/drawing/2014/main" id="{2F4E645F-3DDD-408C-BB0C-6B296F80D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44604" y="3548400"/>
            <a:ext cx="3148628" cy="31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0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17" y="365125"/>
            <a:ext cx="5045075" cy="3481304"/>
          </a:xfrm>
        </p:spPr>
        <p:txBody>
          <a:bodyPr/>
          <a:lstStyle/>
          <a:p>
            <a:pPr algn="l"/>
            <a:r>
              <a:rPr lang="cy-GB" sz="5400" dirty="0">
                <a:solidFill>
                  <a:schemeClr val="tx1"/>
                </a:solidFill>
                <a:latin typeface="Work Sans" pitchFamily="2" charset="0"/>
              </a:rPr>
              <a:t>Dyn hoyw, Du o Brydain yw Ted Brown.</a:t>
            </a:r>
          </a:p>
          <a:p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6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619" y="365125"/>
            <a:ext cx="6009368" cy="3481304"/>
          </a:xfrm>
        </p:spPr>
        <p:txBody>
          <a:bodyPr/>
          <a:lstStyle/>
          <a:p>
            <a:pPr algn="ctr"/>
            <a:r>
              <a:rPr lang="cy-GB" sz="5400" dirty="0">
                <a:solidFill>
                  <a:schemeClr val="tx1"/>
                </a:solidFill>
                <a:latin typeface="Work Sans" pitchFamily="2" charset="0"/>
              </a:rPr>
              <a:t>Helpodd Ted i drefnu’r orymdaith </a:t>
            </a:r>
            <a:r>
              <a:rPr lang="cy-GB" sz="5400" dirty="0" err="1">
                <a:solidFill>
                  <a:schemeClr val="tx1"/>
                </a:solidFill>
                <a:latin typeface="Work Sans" pitchFamily="2" charset="0"/>
              </a:rPr>
              <a:t>Pride</a:t>
            </a:r>
            <a:r>
              <a:rPr lang="cy-GB" sz="5400" dirty="0">
                <a:solidFill>
                  <a:schemeClr val="tx1"/>
                </a:solidFill>
                <a:latin typeface="Work Sans" pitchFamily="2" charset="0"/>
              </a:rPr>
              <a:t> LHDTC+ gyntaf yn Llundain.</a:t>
            </a:r>
          </a:p>
          <a:p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8" name="Picture 2" descr="A photo of LGBTQ+ people having a kiss in at Trafalgar Square.">
            <a:extLst>
              <a:ext uri="{FF2B5EF4-FFF2-40B4-BE49-F238E27FC236}">
                <a16:creationId xmlns:a16="http://schemas.microsoft.com/office/drawing/2014/main" id="{E89BEF3E-12D6-4146-875C-DE15D6B3A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8023" y="0"/>
            <a:ext cx="500397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F91494FE-4629-4E3E-9FF8-6EF028DB96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8702" y="2870676"/>
            <a:ext cx="331089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2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304" y="535812"/>
            <a:ext cx="5425711" cy="3481304"/>
          </a:xfrm>
        </p:spPr>
        <p:txBody>
          <a:bodyPr/>
          <a:lstStyle/>
          <a:p>
            <a:pPr algn="ctr"/>
            <a:r>
              <a:rPr lang="cy-GB" sz="5400" dirty="0">
                <a:solidFill>
                  <a:schemeClr val="tx1"/>
                </a:solidFill>
                <a:latin typeface="Work Sans" pitchFamily="2" charset="0"/>
              </a:rPr>
              <a:t>Yn yr 1970au, roedd pobl yn gas wrth bobl LHDTC+.</a:t>
            </a:r>
          </a:p>
          <a:p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44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rgbClr val="FFFFFF"/>
              </a:solidFill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6" name="Picture 5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2AC9B1ED-D2E3-4C69-9EEB-F0CB13167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355986" y="535812"/>
            <a:ext cx="5646235" cy="56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7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418" y="535812"/>
            <a:ext cx="5655582" cy="3481304"/>
          </a:xfrm>
        </p:spPr>
        <p:txBody>
          <a:bodyPr>
            <a:noAutofit/>
          </a:bodyPr>
          <a:lstStyle/>
          <a:p>
            <a:pPr algn="ctr"/>
            <a:r>
              <a:rPr lang="cy-GB" sz="5400" dirty="0">
                <a:solidFill>
                  <a:schemeClr val="tx1"/>
                </a:solidFill>
                <a:latin typeface="Work Sans" pitchFamily="2" charset="0"/>
              </a:rPr>
              <a:t>Yr enw ar y weithred o fod yn gas wrth rywun am eu bod nhw’n hoyw yw homoffobia.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6" name="Picture 5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2AC9B1ED-D2E3-4C69-9EEB-F0CB13167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355986" y="535812"/>
            <a:ext cx="5646235" cy="56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onewall Youth">
      <a:dk1>
        <a:srgbClr val="131F2A"/>
      </a:dk1>
      <a:lt1>
        <a:srgbClr val="FEFFFF"/>
      </a:lt1>
      <a:dk2>
        <a:srgbClr val="A41B66"/>
      </a:dk2>
      <a:lt2>
        <a:srgbClr val="FDC24C"/>
      </a:lt2>
      <a:accent1>
        <a:srgbClr val="F1F1F1"/>
      </a:accent1>
      <a:accent2>
        <a:srgbClr val="FDC24C"/>
      </a:accent2>
      <a:accent3>
        <a:srgbClr val="A41B66"/>
      </a:accent3>
      <a:accent4>
        <a:srgbClr val="FDC24C"/>
      </a:accent4>
      <a:accent5>
        <a:srgbClr val="131F2A"/>
      </a:accent5>
      <a:accent6>
        <a:srgbClr val="FEFFFF"/>
      </a:accent6>
      <a:hlink>
        <a:srgbClr val="A41B66"/>
      </a:hlink>
      <a:folHlink>
        <a:srgbClr val="FDC24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NEWALL_Youth Theme Template" id="{5310D705-0E71-4C4C-90EA-EA6BAF9E469D}" vid="{30309801-78C5-6B46-979F-8738F48F6E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STONEWALL_Youth Theme Template</Template>
  <TotalTime>0</TotalTime>
  <Words>1311</Words>
  <Application>Microsoft Office PowerPoint</Application>
  <PresentationFormat>Widescreen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WORK SANS BOLD ROMAN</vt:lpstr>
      <vt:lpstr>Stonewall Voice Bold Condensed</vt:lpstr>
      <vt:lpstr>Calibri</vt:lpstr>
      <vt:lpstr>Arial</vt:lpstr>
      <vt:lpstr>Stonewall Voice Stonewall Proud</vt:lpstr>
      <vt:lpstr>Work Sans</vt:lpstr>
      <vt:lpstr>Calibri Light</vt:lpstr>
      <vt:lpstr>WORK SANS MEDIUM ROMAN</vt:lpstr>
      <vt:lpstr>Office Theme</vt:lpstr>
      <vt:lpstr>PowerPoint Presentation</vt:lpstr>
      <vt:lpstr>Opening title slide</vt:lpstr>
      <vt:lpstr>Divider slide 2</vt:lpstr>
      <vt:lpstr>Divider slide 2</vt:lpstr>
      <vt:lpstr>Infographic slide - style 1</vt:lpstr>
      <vt:lpstr>Quote and image slide 1</vt:lpstr>
      <vt:lpstr>Quote and image slide 1</vt:lpstr>
      <vt:lpstr>Quote and image slide 1</vt:lpstr>
      <vt:lpstr>Quote and image slide 1</vt:lpstr>
      <vt:lpstr>Quote and image slide 1</vt:lpstr>
      <vt:lpstr>Quote and image slide 1</vt:lpstr>
      <vt:lpstr>Quote and image slide 1</vt:lpstr>
      <vt:lpstr>Quote and image slide 1</vt:lpstr>
      <vt:lpstr>Infographic slide - style 1</vt:lpstr>
      <vt:lpstr>Quote and image 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2021-09-14T08:52:15Z</dcterms:created>
  <dcterms:modified xsi:type="dcterms:W3CDTF">2022-11-10T13:43:39Z</dcterms:modified>
</cp:coreProperties>
</file>