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96" r:id="rId1"/>
  </p:sldMasterIdLst>
  <p:notesMasterIdLst>
    <p:notesMasterId r:id="rId19"/>
  </p:notesMasterIdLst>
  <p:sldIdLst>
    <p:sldId id="306" r:id="rId2"/>
    <p:sldId id="256" r:id="rId3"/>
    <p:sldId id="286" r:id="rId4"/>
    <p:sldId id="298" r:id="rId5"/>
    <p:sldId id="287" r:id="rId6"/>
    <p:sldId id="289" r:id="rId7"/>
    <p:sldId id="288" r:id="rId8"/>
    <p:sldId id="291" r:id="rId9"/>
    <p:sldId id="292" r:id="rId10"/>
    <p:sldId id="295" r:id="rId11"/>
    <p:sldId id="299" r:id="rId12"/>
    <p:sldId id="300" r:id="rId13"/>
    <p:sldId id="301" r:id="rId14"/>
    <p:sldId id="302" r:id="rId15"/>
    <p:sldId id="290" r:id="rId16"/>
    <p:sldId id="304" r:id="rId17"/>
    <p:sldId id="305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Stonewall Voice Bold Condensed" panose="00000800000000000000" pitchFamily="2" charset="0"/>
      <p:bold r:id="rId26"/>
    </p:embeddedFont>
    <p:embeddedFont>
      <p:font typeface="Stonewall Voice Stonewall Proud" panose="00000500000000000000" pitchFamily="2" charset="0"/>
      <p:regular r:id="rId27"/>
    </p:embeddedFont>
    <p:embeddedFont>
      <p:font typeface="Work Sans" pitchFamily="2" charset="0"/>
      <p:bold r:id="rId28"/>
      <p:boldItalic r:id="rId29"/>
    </p:embeddedFont>
    <p:embeddedFont>
      <p:font typeface="WORK SANS BOLD ROMAN" panose="020B0604020202020204" charset="0"/>
      <p:bold r:id="rId30"/>
    </p:embeddedFont>
    <p:embeddedFont>
      <p:font typeface="WORK SANS MEDIUM ROMAN" panose="020B0604020202020204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8"/>
    <a:srgbClr val="FFFFFF"/>
    <a:srgbClr val="A41B66"/>
    <a:srgbClr val="FEC34D"/>
    <a:srgbClr val="FFC3DF"/>
    <a:srgbClr val="F0C1FF"/>
    <a:srgbClr val="ACDDCC"/>
    <a:srgbClr val="5255C3"/>
    <a:srgbClr val="A41B67"/>
    <a:srgbClr val="B8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82127-D7FF-413C-881B-7AE3EF85448D}" v="167" dt="2021-09-29T14:58:40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3" autoAdjust="0"/>
    <p:restoredTop sz="60865" autoAdjust="0"/>
  </p:normalViewPr>
  <p:slideViewPr>
    <p:cSldViewPr snapToGrid="0" snapToObjects="1">
      <p:cViewPr varScale="1">
        <p:scale>
          <a:sx n="10" d="100"/>
          <a:sy n="10" d="100"/>
        </p:scale>
        <p:origin x="160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1AFD-4008-744F-BC05-61287700DC6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3E6B5-11E3-EA42-A004-90E27F73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Visit </a:t>
            </a:r>
            <a:r>
              <a:rPr lang="en-US" dirty="0"/>
              <a:t>our website for the lesson plan to accompany this PowerPoint.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8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Weithiau mae pobl yn gas i bobl LHDTC+ o hyd. Mae bod yn gas wrth bobl yn anghywir. Dyna pam mae gennym orymdeithiau Balchder o hyd – maent yn atgoffa pobl na ddylem fod yn gas oherwydd bod rhywun yn LHDTC+.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Weithiau mae pobl yn gas i bobl LHDTC+ o hyd. Mae bod yn gas wrth bobl yn anghywir. Dyna pam mae gennym orymdeithiau Balchder o hyd – maent yn atgoffa pobl na ddylem fod yn gas oherwydd bod rhywun yn LHDTC+.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58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Weithiau mae pobl yn gas i bobl LHDTC+ o hyd. Mae bod yn gas wrth bobl yn anghywir. Dyna pam mae gennym orymdeithiau Balchder o hyd – maent yn atgoffa pobl na ddylem fod yn gas oherwydd bod rhywun yn LHDTC+.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0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Eglurwch fod pobl yn aml yn gas iawn i bobl Ddu yn y 1970au ac nad oedd pobl Ddu yn cael eu trin yn deg. Dyna pam roedd grwpiau o bobl Ddu yn trefnu protestiadau.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Weithiau mae pobl yn dal yn gas wrth bobl Ddu. Mae bod yn gas wrth bobl yn anghywir. Dyna pam mae chwaraewyr pêl-droed yn penlinio i lawr ar ddechrau gêm bêl-droed – maen nhw'n atgoffa pobl na ddylen ni fod yn gas oherwydd lliw croen rhywun. Mae'n bwysig ein bod i gyd yn dweud ‘na’ wrth hiliaeth.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Atgoffwch y dysgwyr ei bod yn bwysig bod yn garedig wrth bobl ac mae'n bwysig trin pobl yn deg. Rhowch enghreifftiau o garedigrwydd ac angharedigrwydd, teg ac annheg.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Mae Ted Brown eisiau pobl i fod yn garedig.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02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Beth fyddet ti’n gwneud i fod yn garedig heddiw?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Mae’r gwasanaeth hwn wedi'i gynllunio ar gyfer plant a phobl ifanc sydd ag ADY. Dyma'r fersiwn a gefnogir gan symbol </a:t>
            </a:r>
            <a:r>
              <a:rPr lang="cy-GB" noProof="0" dirty="0" err="1"/>
              <a:t>Widget</a:t>
            </a:r>
            <a:r>
              <a:rPr lang="cy-GB" noProof="0" dirty="0"/>
              <a:t>, mae fersiwn heb symbolau ar gael ar www.stonewallcymru.org.uk. Mae yna hefyd gwasanaethau wedi'u cynllunio ar gyfer ysgolion cynradd ac uwchradd – defnyddiwch yr adnodd sy'n gweithio orau i’ch dysgwyr.</a:t>
            </a:r>
          </a:p>
          <a:p>
            <a:endParaRPr lang="cy-GB" noProof="0" dirty="0"/>
          </a:p>
          <a:p>
            <a:r>
              <a:rPr lang="cy-GB" noProof="0" dirty="0"/>
              <a:t>Dechreuwch y gwasanaeth drwy ofyn i fyfyrwyr a ydynt wedi clywed am Fis Hanes Pobl Ddu ac a ydynt yn gwybod unrhyw beth amdano.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Eglurwch nad yw pobl weithiau yn cael dysgu llawer am hanes pobl ddu yn yr ysgol.</a:t>
            </a:r>
          </a:p>
          <a:p>
            <a:endParaRPr lang="cy-GB" noProof="0" dirty="0"/>
          </a:p>
          <a:p>
            <a:r>
              <a:rPr lang="cy-GB" noProof="0" dirty="0"/>
              <a:t>Mae Mis Hanes Pobl Ddu yn fis lle rydym yn dathlu hanes Pobl Ddu. Mae'n gyfle i ddysgu mwy am straeon a bywydau pobl Ddu.</a:t>
            </a:r>
          </a:p>
          <a:p>
            <a:endParaRPr lang="cy-GB" noProof="0" dirty="0"/>
          </a:p>
          <a:p>
            <a:r>
              <a:rPr lang="cy-GB" noProof="0" dirty="0"/>
              <a:t>Gofynnwch i'r myfyrwyr a ydyn nhw'n gallu enwi unrhyw un o'r bobl yn y lluniau?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Gofynnwch i'r myfyrwyr a ydyn nhw'n gallu enwi unrhyw un o'r bobl yn y lluniau?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Eglurwch fod y gwasanaeth heddiw yn ymwneud â Ted Brown dywedwch wrth y dysgwyr y gallwn edrych ar y lluniau am gliwiau am bwy yw Ted a pham rydyn ni'n dysgu amdano.</a:t>
            </a:r>
          </a:p>
          <a:p>
            <a:endParaRPr lang="cy-GB" noProof="0" dirty="0"/>
          </a:p>
          <a:p>
            <a:r>
              <a:rPr lang="cy-GB" noProof="0" dirty="0"/>
              <a:t>Gofynnwch i’r dysgwyr beth maen nhw'n gallu gweld yn y lluniau.</a:t>
            </a:r>
          </a:p>
          <a:p>
            <a:endParaRPr lang="cy-GB" noProof="0" dirty="0"/>
          </a:p>
          <a:p>
            <a:r>
              <a:rPr lang="cy-GB" noProof="0" dirty="0"/>
              <a:t>Sicrhewch bod dysgwyr yn deall: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noProof="0" dirty="0"/>
              <a:t>Dyn Du yw 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noProof="0" dirty="0"/>
              <a:t>Mae'n sefyll o flaen enfys, mae enfys yn symbol LHDTC+ fel y gallai hynny fod yn </a:t>
            </a:r>
            <a:r>
              <a:rPr lang="cy-GB" noProof="0" dirty="0" err="1"/>
              <a:t>gliw</a:t>
            </a:r>
            <a:r>
              <a:rPr lang="cy-GB" noProof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noProof="0" dirty="0"/>
              <a:t>Mae llun du a gwyn o Ted lle mae'n edrych yn iau. Mae'r dillad yn hen ffasiwn hefyd. Gallai hyn fod yn </a:t>
            </a:r>
            <a:r>
              <a:rPr lang="cy-GB" noProof="0" dirty="0" err="1"/>
              <a:t>gliw</a:t>
            </a:r>
            <a:r>
              <a:rPr lang="cy-GB" noProof="0" dirty="0"/>
              <a:t> – rydyn ni'n sôn am rywbeth a wnaeth Ted pan oedd yn iau.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noProof="0" dirty="0"/>
              <a:t>Yn un o'r lluniau mae Ted yn dal baner gyda llawer o bobl – mae'n edrych fel y gallai fod mewn protest.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2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am </a:t>
            </a:r>
            <a:r>
              <a:rPr lang="en-GB" dirty="0" err="1"/>
              <a:t>ddyn</a:t>
            </a:r>
            <a:r>
              <a:rPr lang="en-GB" dirty="0"/>
              <a:t>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enw</a:t>
            </a:r>
            <a:r>
              <a:rPr lang="en-GB" dirty="0"/>
              <a:t> Ted Brown </a:t>
            </a:r>
            <a:r>
              <a:rPr lang="en-GB" dirty="0" err="1"/>
              <a:t>heddiw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Ted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ddyn</a:t>
            </a:r>
            <a:r>
              <a:rPr lang="en-GB" dirty="0"/>
              <a:t> </a:t>
            </a:r>
            <a:r>
              <a:rPr lang="en-GB" dirty="0" err="1"/>
              <a:t>hoyw</a:t>
            </a:r>
            <a:r>
              <a:rPr lang="en-GB" dirty="0"/>
              <a:t>, Du, </a:t>
            </a:r>
            <a:r>
              <a:rPr lang="en-GB" dirty="0" err="1"/>
              <a:t>Prydeinig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1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Eglurwch fod Ted wedi helpu i drefnu'r orymdaith Balchder LHDTC+ gyntaf yn Llundain.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Eglurwch fod pobl yn y 1970au arfer bod yn gas iawn i bobl LHDTC+ ac nad oedd pobl LHDTC+ yn cael eu trin yn deg. Dyna pam y trefnodd Ted a'i ffrindiau'r orymdaith.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E15D33-1FA9-8E4E-AEA8-CC111E470E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8765" y="123865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PRESENTATION HEADLINE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DAA9114-5D2A-FC48-98D1-C73779711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8765" y="2667609"/>
            <a:ext cx="8916152" cy="146104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DEB529-26BA-E047-B11B-C9684CE7F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8765" y="416413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1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GB" dirty="0"/>
              <a:t>00.00.0000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CD87AD-6699-B547-B82A-86630FD78F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06A85C1-5361-A443-A46C-C402D0FC2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bg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81B77A3-0F7B-E14F-A2A0-9EC6572A56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76A0F7-7046-1F4B-9E51-F25894703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43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30709-9D0D-1A43-980B-845216BCA6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663A2B4-F35E-3543-B53E-461F63F3E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0E1F237E-50F6-DB46-82F0-50C299D86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535B15-D32A-C249-BA4C-E9C5AB4B6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182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5A6F4B2-83FB-0A42-B6DF-DF3A5A03E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99AEEF3-BAF8-3A4F-B47B-206C84A11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290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424921D-8AC0-4449-AE1C-C064D179AF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44C42EA-B131-3342-85DE-8D68D2CD0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08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B7D7F5B-EF74-EE4C-BBB2-7CF94A689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223ACB66-2A8B-C24D-8F2C-EEAE75314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877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7E7B9A-33D6-6245-B298-DD4DEA62C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0BB37-C483-F34A-B538-000E37017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845AD72-DA38-DD48-AA6A-2AACDB9F4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5089D6-989B-C34F-B2F1-275D44DD9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963EB0-45EB-0F47-9E21-E46CFD93C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68D376-EF86-9E47-B024-E66B704E7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A8C30-F3AC-F84C-A9BB-82062127387D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59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199AB6E-48E7-C244-AFE7-16405DF41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CE25C84-A1EA-A34E-8C42-FAD16C5A9C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55BF090-6446-F348-ADA0-D9CE79593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0535FEE-CFBA-4440-A8CF-1D9B9EAB26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3D33E93-B7CD-E24F-A8B1-5960C0929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9BE11B1-D450-BB4D-B090-844B90242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52425"/>
            <a:ext cx="5710237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D7AACC1-C32B-6847-AAB4-B92796D518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777631"/>
            <a:ext cx="5710237" cy="727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Table description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5E67D97-898E-3F42-B50F-90393D95544A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6096000" y="1700213"/>
            <a:ext cx="5710238" cy="456088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ctr">
              <a:buNone/>
              <a:defRPr sz="1600" b="0" i="0"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insert table data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FBED14-2C47-6E44-A1C8-537CDDC7AA02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465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51D998A-C211-6446-8F01-2424DD456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F9FF31E-9D43-2445-B8C3-C5A6084E7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51ECFC7-6CDD-BE43-A58C-52A1569C0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87A2E474-EF79-BE41-ADAD-C4AB3D928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11450636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F861DBD-3AB0-F944-97A0-4C430C688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11450636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2D4F57-11E0-1043-B69F-7527DB0BE98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953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F3C046-6F28-9943-84C8-0AB7965682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4A6B5F7-081F-234F-B82B-92A60A57C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FC8D631-65DE-F340-A975-104B1EEAD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004468"/>
            <a:ext cx="114506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FEDE389-9BC8-1340-8AAA-238E2D196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2465984"/>
            <a:ext cx="11450637" cy="197207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0711F-1A11-8F4A-8CD4-4E30AD30091E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2E121-3D49-9246-888F-45D4B582A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4922838"/>
            <a:ext cx="11452225" cy="143351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652343-FD22-A84F-ACD0-45EDB790EA11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578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 +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1406-9C72-A34A-ACE7-2FD76EB65047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445E6FC-22EF-7442-8495-BDC7E9ECB8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422919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711D4046-63B9-7345-9C76-40D2D9F76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8016" y="510988"/>
            <a:ext cx="5010242" cy="42053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B6BCC8-C6D1-6C41-A0C0-70BCBF430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40" y="4716381"/>
            <a:ext cx="10985218" cy="21416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52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B014B24-7320-7943-B057-AF45D30668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86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DC43DC-C565-2E40-83E7-90E43448FC26}"/>
              </a:ext>
            </a:extLst>
          </p:cNvPr>
          <p:cNvSpPr/>
          <p:nvPr userDrawn="1"/>
        </p:nvSpPr>
        <p:spPr>
          <a:xfrm>
            <a:off x="0" y="0"/>
            <a:ext cx="12192003" cy="3375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160D02-365A-7D42-9CB6-6A8C369E785F}"/>
              </a:ext>
            </a:extLst>
          </p:cNvPr>
          <p:cNvSpPr/>
          <p:nvPr userDrawn="1"/>
        </p:nvSpPr>
        <p:spPr>
          <a:xfrm>
            <a:off x="8128000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9E74B-A05A-E944-A586-50D22EFEBC41}"/>
              </a:ext>
            </a:extLst>
          </p:cNvPr>
          <p:cNvSpPr/>
          <p:nvPr userDrawn="1"/>
        </p:nvSpPr>
        <p:spPr>
          <a:xfrm>
            <a:off x="-2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7337BE3-5397-5941-8AD5-32E87976F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415932C-F795-BD4B-8D86-BE5DBCA55D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1006431"/>
            <a:ext cx="11450637" cy="123558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073A4F7-EBB0-0A4F-9C79-35CB944EC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342024"/>
            <a:ext cx="11450637" cy="85643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0523672-EC66-E94A-B818-FEF5D44A60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94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9007822-9453-AD4A-B1B2-B2E60BA4D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156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47539176-30F0-444A-9849-7D4505071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7392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846D56-5463-994A-8F5B-5E686AD7E5F4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60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84051D-2E0F-8949-8FB7-0414076EE4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7825" y="1944534"/>
            <a:ext cx="220980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328BA3D8-25EA-FC42-96BF-F590BC560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9125" y="1944534"/>
            <a:ext cx="224706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3536641F-4F26-764A-B207-975AAB288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4171799"/>
            <a:ext cx="2222891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6ADC16EF-F01D-CC42-827A-4E452CA784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86" y="4171799"/>
            <a:ext cx="2209800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4D3D220-EA2E-C24F-9494-A5DF992A3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D86813D-4ECB-634F-8478-A0849D8D2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82AC03-3F8D-BE45-BE15-0B3016C8BF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BF20D23-34E5-3F40-9F4E-F04DA7C52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4101" y="4171799"/>
            <a:ext cx="2209800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0B1FEC26-1A82-CC47-B763-B80C98AF7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84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9E14880-FF66-AC48-8FB6-5F21C32A8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7329" y="4171799"/>
            <a:ext cx="2247059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2C11379-BAE4-8D4E-8C78-698A4E7DBA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3944" y="1944534"/>
            <a:ext cx="2602455" cy="4445004"/>
          </a:xfrm>
          <a:solidFill>
            <a:schemeClr val="tx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0DF8BD-7174-F946-8E68-FE11E6900778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5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B7D1A5C-AD71-1741-8E88-AB76314972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7090" y="2636026"/>
            <a:ext cx="7761120" cy="15859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2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04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9992ADD-7AB0-D04C-A7D6-C5BF3D161F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55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271E12-C005-AE4A-821B-B1D61ED78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09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B5D9440-2B0C-C743-A8C6-A028094CB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9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10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41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tonewa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BD380-2C7D-BE41-A5CC-0E9402BA7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59964D-3648-CD47-AF58-12D62ADAC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51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1172-158C-1145-B878-F84F01E6E8C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723E75F-47F9-7543-A856-15D9B337D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F982D26-6894-9942-9BE7-0B270B6A46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5EA6E95-A0D0-414E-A33C-5D3EE5A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38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E6B2-4F46-FF48-9FC2-648504F2FEE8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6716-8E17-ED4A-B963-6D315C03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8" r:id="rId3"/>
    <p:sldLayoutId id="2147483699" r:id="rId4"/>
    <p:sldLayoutId id="2147483712" r:id="rId5"/>
    <p:sldLayoutId id="2147483715" r:id="rId6"/>
    <p:sldLayoutId id="2147483722" r:id="rId7"/>
    <p:sldLayoutId id="2147483708" r:id="rId8"/>
    <p:sldLayoutId id="2147483700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01" r:id="rId15"/>
    <p:sldLayoutId id="2147483703" r:id="rId16"/>
    <p:sldLayoutId id="2147483702" r:id="rId17"/>
    <p:sldLayoutId id="2147483710" r:id="rId18"/>
    <p:sldLayoutId id="2147483714" r:id="rId19"/>
    <p:sldLayoutId id="2147483704" r:id="rId20"/>
    <p:sldLayoutId id="2147483716" r:id="rId21"/>
    <p:sldLayoutId id="2147483711" r:id="rId22"/>
    <p:sldLayoutId id="214748372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12992" y="520512"/>
            <a:ext cx="8566019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</a:t>
            </a:r>
          </a:p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Hanes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Ddu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cy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y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Dysgwyr ag  ADY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anwybyddus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diwgydd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unigryw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plant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Dyna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siwtio’ch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lleoliad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cefnidr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Stonewall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gynhyrchu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leoli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ecwiti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lesbiaidd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deurhywiol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cwîar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ace (LHDT+).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dychmygwn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mhobman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Cawsom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Llundain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1989,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partneriaethau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draws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degawd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diwethaf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trawsffurfiedig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priodas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ymgyrchoedd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cynaliadwy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grymusrwydd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ffynnu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tystiolaeth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arbenigedd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Stonewall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ddarparu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gyfystirio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bwriadu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Gofrestredig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1101255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Cymru) a SC039681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Alban)</a:t>
            </a:r>
          </a:p>
        </p:txBody>
      </p:sp>
    </p:spTree>
    <p:extLst>
      <p:ext uri="{BB962C8B-B14F-4D97-AF65-F5344CB8AC3E}">
        <p14:creationId xmlns:p14="http://schemas.microsoft.com/office/powerpoint/2010/main" val="20329515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2994" y="1212006"/>
            <a:ext cx="10363200" cy="3481304"/>
          </a:xfrm>
        </p:spPr>
        <p:txBody>
          <a:bodyPr/>
          <a:lstStyle/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Mae bod yn gas i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rywun am fod yn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hoyw yn cael ei alw’n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homoffobia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89780" y="872696"/>
            <a:ext cx="5646235" cy="5608955"/>
          </a:xfrm>
          <a:prstGeom prst="rect">
            <a:avLst/>
          </a:prstGeom>
        </p:spPr>
      </p:pic>
      <p:pic>
        <p:nvPicPr>
          <p:cNvPr id="8" name="Picture 7" descr="Symbol for unkind">
            <a:extLst>
              <a:ext uri="{FF2B5EF4-FFF2-40B4-BE49-F238E27FC236}">
                <a16:creationId xmlns:a16="http://schemas.microsoft.com/office/drawing/2014/main" id="{843C5C71-1975-4495-AE54-AF5CFF783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121" y="70341"/>
            <a:ext cx="1435768" cy="1149148"/>
          </a:xfrm>
          <a:prstGeom prst="rect">
            <a:avLst/>
          </a:prstGeom>
        </p:spPr>
      </p:pic>
      <p:pic>
        <p:nvPicPr>
          <p:cNvPr id="3" name="Picture 2" descr="Symbol for someone">
            <a:extLst>
              <a:ext uri="{FF2B5EF4-FFF2-40B4-BE49-F238E27FC236}">
                <a16:creationId xmlns:a16="http://schemas.microsoft.com/office/drawing/2014/main" id="{9D4B24EE-92AB-4E7C-9DC1-2618BD344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351" y="1797805"/>
            <a:ext cx="647700" cy="1076325"/>
          </a:xfrm>
          <a:prstGeom prst="rect">
            <a:avLst/>
          </a:prstGeom>
        </p:spPr>
      </p:pic>
      <p:pic>
        <p:nvPicPr>
          <p:cNvPr id="10" name="Picture 9" descr="Symbol for gay">
            <a:extLst>
              <a:ext uri="{FF2B5EF4-FFF2-40B4-BE49-F238E27FC236}">
                <a16:creationId xmlns:a16="http://schemas.microsoft.com/office/drawing/2014/main" id="{32B3B212-3807-4297-A8E7-8384F5C6F3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62" y="3290694"/>
            <a:ext cx="1337920" cy="1106357"/>
          </a:xfrm>
          <a:prstGeom prst="rect">
            <a:avLst/>
          </a:prstGeom>
        </p:spPr>
      </p:pic>
      <p:pic>
        <p:nvPicPr>
          <p:cNvPr id="12" name="Picture 11" descr="Symbol for homophobia">
            <a:extLst>
              <a:ext uri="{FF2B5EF4-FFF2-40B4-BE49-F238E27FC236}">
                <a16:creationId xmlns:a16="http://schemas.microsoft.com/office/drawing/2014/main" id="{A103E2A8-71A2-4979-8A81-EFE1516C9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2222" y1="19355" x2="22222" y2="19355"/>
                        <a14:foregroundMark x1="16049" y1="37903" x2="16049" y2="37903"/>
                        <a14:foregroundMark x1="49383" y1="21774" x2="49383" y2="21774"/>
                        <a14:foregroundMark x1="48148" y1="29032" x2="48148" y2="29032"/>
                        <a14:foregroundMark x1="59259" y1="45161" x2="59259" y2="45161"/>
                        <a14:foregroundMark x1="59259" y1="79839" x2="59259" y2="79839"/>
                        <a14:foregroundMark x1="59877" y1="77419" x2="59877" y2="77419"/>
                        <a14:foregroundMark x1="79630" y1="72581" x2="79630" y2="72581"/>
                        <a14:foregroundMark x1="79630" y1="44355" x2="79630" y2="44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3069" y="4718149"/>
            <a:ext cx="1543050" cy="11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2994" y="1516932"/>
            <a:ext cx="10363200" cy="3481304"/>
          </a:xfrm>
        </p:spPr>
        <p:txBody>
          <a:bodyPr/>
          <a:lstStyle/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Mae bod yn gas i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rywun am fod yn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ddeurywiol yn cael ei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galw’n ddeuffobia.</a:t>
            </a: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921A46-5979-48F4-AAB5-D4917BF5E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89780" y="872696"/>
            <a:ext cx="5646235" cy="5608955"/>
          </a:xfrm>
          <a:prstGeom prst="rect">
            <a:avLst/>
          </a:prstGeom>
        </p:spPr>
      </p:pic>
      <p:pic>
        <p:nvPicPr>
          <p:cNvPr id="8" name="Picture 7" descr="Symbol for unkind">
            <a:extLst>
              <a:ext uri="{FF2B5EF4-FFF2-40B4-BE49-F238E27FC236}">
                <a16:creationId xmlns:a16="http://schemas.microsoft.com/office/drawing/2014/main" id="{843C5C71-1975-4495-AE54-AF5CFF783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746" y="389400"/>
            <a:ext cx="1435768" cy="1149148"/>
          </a:xfrm>
          <a:prstGeom prst="rect">
            <a:avLst/>
          </a:prstGeom>
        </p:spPr>
      </p:pic>
      <p:pic>
        <p:nvPicPr>
          <p:cNvPr id="3" name="Picture 2" descr="Symbol for someone">
            <a:extLst>
              <a:ext uri="{FF2B5EF4-FFF2-40B4-BE49-F238E27FC236}">
                <a16:creationId xmlns:a16="http://schemas.microsoft.com/office/drawing/2014/main" id="{9D4B24EE-92AB-4E7C-9DC1-2618BD344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381" y="2046858"/>
            <a:ext cx="647700" cy="1076325"/>
          </a:xfrm>
          <a:prstGeom prst="rect">
            <a:avLst/>
          </a:prstGeom>
        </p:spPr>
      </p:pic>
      <p:pic>
        <p:nvPicPr>
          <p:cNvPr id="9" name="Picture 8" descr="Symbol for bi">
            <a:extLst>
              <a:ext uri="{FF2B5EF4-FFF2-40B4-BE49-F238E27FC236}">
                <a16:creationId xmlns:a16="http://schemas.microsoft.com/office/drawing/2014/main" id="{2D26D6BE-B123-4C4A-89F8-37017E668E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628" y="3631493"/>
            <a:ext cx="1851412" cy="1014716"/>
          </a:xfrm>
          <a:prstGeom prst="rect">
            <a:avLst/>
          </a:prstGeom>
        </p:spPr>
      </p:pic>
      <p:pic>
        <p:nvPicPr>
          <p:cNvPr id="13" name="Picture 12" descr="Symbol for biphobia">
            <a:extLst>
              <a:ext uri="{FF2B5EF4-FFF2-40B4-BE49-F238E27FC236}">
                <a16:creationId xmlns:a16="http://schemas.microsoft.com/office/drawing/2014/main" id="{09820ABA-6E2B-40B7-88C1-74C39E0D49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387" y="5172416"/>
            <a:ext cx="2494799" cy="8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4212" y="1468428"/>
            <a:ext cx="10363200" cy="3481304"/>
          </a:xfrm>
        </p:spPr>
        <p:txBody>
          <a:bodyPr/>
          <a:lstStyle/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Mae bod yn gas i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rywun am fod yn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draws yn cael ei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galw’n </a:t>
            </a:r>
            <a:r>
              <a:rPr lang="cy-GB" sz="4200" dirty="0" err="1">
                <a:solidFill>
                  <a:srgbClr val="A41B66"/>
                </a:solidFill>
                <a:latin typeface="Work Sans" pitchFamily="2" charset="0"/>
              </a:rPr>
              <a:t>drawsffobia</a:t>
            </a:r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0FA92-193A-4A7A-9E0A-B6F764BC8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89780" y="872696"/>
            <a:ext cx="5646235" cy="5608955"/>
          </a:xfrm>
          <a:prstGeom prst="rect">
            <a:avLst/>
          </a:prstGeom>
        </p:spPr>
      </p:pic>
      <p:pic>
        <p:nvPicPr>
          <p:cNvPr id="8" name="Picture 7" descr="Symbol for unkind">
            <a:extLst>
              <a:ext uri="{FF2B5EF4-FFF2-40B4-BE49-F238E27FC236}">
                <a16:creationId xmlns:a16="http://schemas.microsoft.com/office/drawing/2014/main" id="{843C5C71-1975-4495-AE54-AF5CFF783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746" y="389400"/>
            <a:ext cx="1435768" cy="1149148"/>
          </a:xfrm>
          <a:prstGeom prst="rect">
            <a:avLst/>
          </a:prstGeom>
        </p:spPr>
      </p:pic>
      <p:pic>
        <p:nvPicPr>
          <p:cNvPr id="3" name="Picture 2" descr="Symbol for someone">
            <a:extLst>
              <a:ext uri="{FF2B5EF4-FFF2-40B4-BE49-F238E27FC236}">
                <a16:creationId xmlns:a16="http://schemas.microsoft.com/office/drawing/2014/main" id="{9D4B24EE-92AB-4E7C-9DC1-2618BD344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582" y="2046858"/>
            <a:ext cx="647700" cy="1076325"/>
          </a:xfrm>
          <a:prstGeom prst="rect">
            <a:avLst/>
          </a:prstGeom>
        </p:spPr>
      </p:pic>
      <p:pic>
        <p:nvPicPr>
          <p:cNvPr id="10" name="Picture 9" descr="Symbol for trans">
            <a:extLst>
              <a:ext uri="{FF2B5EF4-FFF2-40B4-BE49-F238E27FC236}">
                <a16:creationId xmlns:a16="http://schemas.microsoft.com/office/drawing/2014/main" id="{B28D19B1-5C68-4CF5-B6CF-95AFF1B9E1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582" y="3677173"/>
            <a:ext cx="1110287" cy="990472"/>
          </a:xfrm>
          <a:prstGeom prst="rect">
            <a:avLst/>
          </a:prstGeom>
        </p:spPr>
      </p:pic>
      <p:pic>
        <p:nvPicPr>
          <p:cNvPr id="12" name="Picture 11" descr="Symbol for transphobia">
            <a:extLst>
              <a:ext uri="{FF2B5EF4-FFF2-40B4-BE49-F238E27FC236}">
                <a16:creationId xmlns:a16="http://schemas.microsoft.com/office/drawing/2014/main" id="{C8C84C0F-A10B-4924-8C87-FA9BABE5E3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812" y="5163741"/>
            <a:ext cx="1822170" cy="9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7136" y="1347353"/>
            <a:ext cx="10363200" cy="3481304"/>
          </a:xfrm>
        </p:spPr>
        <p:txBody>
          <a:bodyPr/>
          <a:lstStyle/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Roedd pobl arfer bod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yn gas iawn i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bobl ddu.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3" name="Picture 2" descr="Symbols for: People used to be &#10;">
            <a:extLst>
              <a:ext uri="{FF2B5EF4-FFF2-40B4-BE49-F238E27FC236}">
                <a16:creationId xmlns:a16="http://schemas.microsoft.com/office/drawing/2014/main" id="{6EE23B6A-FDCE-45BC-9A60-1D641EB475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95" y="78222"/>
            <a:ext cx="3133725" cy="1095042"/>
          </a:xfrm>
          <a:prstGeom prst="rect">
            <a:avLst/>
          </a:prstGeom>
        </p:spPr>
      </p:pic>
      <p:pic>
        <p:nvPicPr>
          <p:cNvPr id="9" name="Picture 8" descr="Symbol for very">
            <a:extLst>
              <a:ext uri="{FF2B5EF4-FFF2-40B4-BE49-F238E27FC236}">
                <a16:creationId xmlns:a16="http://schemas.microsoft.com/office/drawing/2014/main" id="{59AB641F-ECEE-4B6F-B91E-A9F29A764E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>
            <a:off x="9530765" y="2051252"/>
            <a:ext cx="984835" cy="1301548"/>
          </a:xfrm>
          <a:prstGeom prst="rect">
            <a:avLst/>
          </a:prstGeom>
        </p:spPr>
      </p:pic>
      <p:pic>
        <p:nvPicPr>
          <p:cNvPr id="10" name="Picture 9" descr="Symbol for unkind">
            <a:extLst>
              <a:ext uri="{FF2B5EF4-FFF2-40B4-BE49-F238E27FC236}">
                <a16:creationId xmlns:a16="http://schemas.microsoft.com/office/drawing/2014/main" id="{282D7810-62FA-41FE-BC63-22196617D1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976" y="2127452"/>
            <a:ext cx="1435768" cy="1149148"/>
          </a:xfrm>
          <a:prstGeom prst="rect">
            <a:avLst/>
          </a:prstGeom>
        </p:spPr>
      </p:pic>
      <p:pic>
        <p:nvPicPr>
          <p:cNvPr id="11" name="Picture 10" descr="A group of adults and children at a protest. They are holding signs such as 'Black people are condemned before they are tried'">
            <a:extLst>
              <a:ext uri="{FF2B5EF4-FFF2-40B4-BE49-F238E27FC236}">
                <a16:creationId xmlns:a16="http://schemas.microsoft.com/office/drawing/2014/main" id="{60C47A36-B143-4E7D-9D80-0930E5749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20" y="755268"/>
            <a:ext cx="5397270" cy="47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ymbol for Black">
            <a:extLst>
              <a:ext uri="{FF2B5EF4-FFF2-40B4-BE49-F238E27FC236}">
                <a16:creationId xmlns:a16="http://schemas.microsoft.com/office/drawing/2014/main" id="{D2B88CA6-FBE0-4E76-A4C4-FDBC4D3F5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695" y="4318821"/>
            <a:ext cx="1746083" cy="14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2560" y="1538548"/>
            <a:ext cx="10363200" cy="3481304"/>
          </a:xfrm>
        </p:spPr>
        <p:txBody>
          <a:bodyPr/>
          <a:lstStyle/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Mae bod yn gas i 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rywun am liw eu 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croen yn cael ei alw’n </a:t>
            </a:r>
          </a:p>
          <a:p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hiliaeth. 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8" name="Picture 7" descr="Symbol for unkind">
            <a:extLst>
              <a:ext uri="{FF2B5EF4-FFF2-40B4-BE49-F238E27FC236}">
                <a16:creationId xmlns:a16="http://schemas.microsoft.com/office/drawing/2014/main" id="{843C5C71-1975-4495-AE54-AF5CFF783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4160" y="389400"/>
            <a:ext cx="1435768" cy="1149148"/>
          </a:xfrm>
          <a:prstGeom prst="rect">
            <a:avLst/>
          </a:prstGeom>
        </p:spPr>
      </p:pic>
      <p:pic>
        <p:nvPicPr>
          <p:cNvPr id="3" name="Picture 2" descr="Symbol for someone">
            <a:extLst>
              <a:ext uri="{FF2B5EF4-FFF2-40B4-BE49-F238E27FC236}">
                <a16:creationId xmlns:a16="http://schemas.microsoft.com/office/drawing/2014/main" id="{9D4B24EE-92AB-4E7C-9DC1-2618BD34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11" y="2046858"/>
            <a:ext cx="647700" cy="1076325"/>
          </a:xfrm>
          <a:prstGeom prst="rect">
            <a:avLst/>
          </a:prstGeom>
        </p:spPr>
      </p:pic>
      <p:pic>
        <p:nvPicPr>
          <p:cNvPr id="11" name="Picture 4" descr="Three footballers take the knee before a football match">
            <a:extLst>
              <a:ext uri="{FF2B5EF4-FFF2-40B4-BE49-F238E27FC236}">
                <a16:creationId xmlns:a16="http://schemas.microsoft.com/office/drawing/2014/main" id="{36951B25-A00E-4916-96B3-50B3DB7B4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59" y="963974"/>
            <a:ext cx="5579863" cy="48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ymbols for skin colour">
            <a:extLst>
              <a:ext uri="{FF2B5EF4-FFF2-40B4-BE49-F238E27FC236}">
                <a16:creationId xmlns:a16="http://schemas.microsoft.com/office/drawing/2014/main" id="{9B886FD0-EC2B-47A4-9658-383E5996B5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3"/>
          <a:stretch/>
        </p:blipFill>
        <p:spPr>
          <a:xfrm>
            <a:off x="9821134" y="2113122"/>
            <a:ext cx="1040478" cy="923925"/>
          </a:xfrm>
          <a:prstGeom prst="rect">
            <a:avLst/>
          </a:prstGeom>
        </p:spPr>
      </p:pic>
      <p:pic>
        <p:nvPicPr>
          <p:cNvPr id="14" name="Picture 13" descr="Symbol for racism">
            <a:extLst>
              <a:ext uri="{FF2B5EF4-FFF2-40B4-BE49-F238E27FC236}">
                <a16:creationId xmlns:a16="http://schemas.microsoft.com/office/drawing/2014/main" id="{AFB455C4-6D27-4039-BC21-815343930D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04" y="5232514"/>
            <a:ext cx="1126958" cy="936486"/>
          </a:xfrm>
          <a:prstGeom prst="rect">
            <a:avLst/>
          </a:prstGeom>
        </p:spPr>
      </p:pic>
      <p:pic>
        <p:nvPicPr>
          <p:cNvPr id="10" name="Picture 8" descr="Symbols for skin colour">
            <a:extLst>
              <a:ext uri="{FF2B5EF4-FFF2-40B4-BE49-F238E27FC236}">
                <a16:creationId xmlns:a16="http://schemas.microsoft.com/office/drawing/2014/main" id="{1E961596-6C6E-42EE-B644-B6B11EF4CE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192"/>
          <a:stretch/>
        </p:blipFill>
        <p:spPr>
          <a:xfrm>
            <a:off x="6340466" y="3643744"/>
            <a:ext cx="10781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466776" y="5097558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4400" dirty="0">
                <a:solidFill>
                  <a:srgbClr val="A41B66"/>
                </a:solidFill>
                <a:latin typeface="Work Sans" pitchFamily="2" charset="0"/>
              </a:rPr>
              <a:t>Mae’n bwysig i fod yn garedig i bobl.</a:t>
            </a:r>
            <a:endParaRPr lang="cy-GB" sz="6000" dirty="0">
              <a:solidFill>
                <a:srgbClr val="A41B66"/>
              </a:solidFill>
              <a:latin typeface="Work Sans" pitchFamily="2" charset="0"/>
            </a:endParaRPr>
          </a:p>
        </p:txBody>
      </p:sp>
      <p:pic>
        <p:nvPicPr>
          <p:cNvPr id="7" name="Picture 2" descr="Children around a table in a community centre eating their free breakfast">
            <a:extLst>
              <a:ext uri="{FF2B5EF4-FFF2-40B4-BE49-F238E27FC236}">
                <a16:creationId xmlns:a16="http://schemas.microsoft.com/office/drawing/2014/main" id="{2AC84311-9B34-4899-9EF8-27264BCE2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587" y="114300"/>
            <a:ext cx="358855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ree men posing for a photo in a park. Ted Brown, a young black man is in the photo. His friend is holding a sign that says 'homosexuals are...'">
            <a:extLst>
              <a:ext uri="{FF2B5EF4-FFF2-40B4-BE49-F238E27FC236}">
                <a16:creationId xmlns:a16="http://schemas.microsoft.com/office/drawing/2014/main" id="{171F1FDF-980E-4B74-87EE-DD23A4E0F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8860" y="90751"/>
            <a:ext cx="358855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ymbols for: important, kind, people">
            <a:extLst>
              <a:ext uri="{FF2B5EF4-FFF2-40B4-BE49-F238E27FC236}">
                <a16:creationId xmlns:a16="http://schemas.microsoft.com/office/drawing/2014/main" id="{56AB5852-8C6C-4B99-A332-371661BBD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858" y="3684600"/>
            <a:ext cx="7895942" cy="14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1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53336-2985-40D7-8BED-6183883F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0522"/>
            <a:ext cx="59749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525" y="1342372"/>
            <a:ext cx="5165725" cy="3481304"/>
          </a:xfrm>
        </p:spPr>
        <p:txBody>
          <a:bodyPr/>
          <a:lstStyle/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Mae Ted Brown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eisiau pobl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i fod yn garedig. </a:t>
            </a:r>
            <a:endParaRPr lang="cy-GB" sz="2800" dirty="0">
              <a:solidFill>
                <a:srgbClr val="FFFFFF"/>
              </a:solidFill>
            </a:endParaRP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8" name="Picture 7" descr="Symbol for wants people">
            <a:extLst>
              <a:ext uri="{FF2B5EF4-FFF2-40B4-BE49-F238E27FC236}">
                <a16:creationId xmlns:a16="http://schemas.microsoft.com/office/drawing/2014/main" id="{97FF9B95-7128-4897-8A5A-47779CB23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83" y="2474409"/>
            <a:ext cx="2476500" cy="1152525"/>
          </a:xfrm>
          <a:prstGeom prst="rect">
            <a:avLst/>
          </a:prstGeom>
        </p:spPr>
      </p:pic>
      <p:pic>
        <p:nvPicPr>
          <p:cNvPr id="12" name="Picture 11" descr="Symbol for kind">
            <a:extLst>
              <a:ext uri="{FF2B5EF4-FFF2-40B4-BE49-F238E27FC236}">
                <a16:creationId xmlns:a16="http://schemas.microsoft.com/office/drawing/2014/main" id="{568AF4FB-0ECE-4335-9EE1-C1AF2472D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388" y="4257263"/>
            <a:ext cx="1604322" cy="1590840"/>
          </a:xfrm>
          <a:prstGeom prst="rect">
            <a:avLst/>
          </a:prstGeom>
        </p:spPr>
      </p:pic>
      <p:pic>
        <p:nvPicPr>
          <p:cNvPr id="1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79AD92B7-BA43-45A4-B66A-6C502E5F0C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5937" y="79234"/>
            <a:ext cx="1063713" cy="11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4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60240"/>
            <a:ext cx="5895068" cy="3481304"/>
          </a:xfrm>
        </p:spPr>
        <p:txBody>
          <a:bodyPr/>
          <a:lstStyle/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Beth fyddet ti’n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gwneud i fod yn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garedig heddiw?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F7A87E-2D72-4DFD-AD22-AFB5D5225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7" name="Picture 6" descr="Symbols for what will you">
            <a:extLst>
              <a:ext uri="{FF2B5EF4-FFF2-40B4-BE49-F238E27FC236}">
                <a16:creationId xmlns:a16="http://schemas.microsoft.com/office/drawing/2014/main" id="{83192280-3488-4295-96FB-6F1F928142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99"/>
          <a:stretch/>
        </p:blipFill>
        <p:spPr>
          <a:xfrm>
            <a:off x="1147757" y="137194"/>
            <a:ext cx="951976" cy="1104900"/>
          </a:xfrm>
          <a:prstGeom prst="rect">
            <a:avLst/>
          </a:prstGeom>
        </p:spPr>
      </p:pic>
      <p:pic>
        <p:nvPicPr>
          <p:cNvPr id="10" name="Picture 9" descr="Symbols for do and kind">
            <a:extLst>
              <a:ext uri="{FF2B5EF4-FFF2-40B4-BE49-F238E27FC236}">
                <a16:creationId xmlns:a16="http://schemas.microsoft.com/office/drawing/2014/main" id="{B9AF3EC1-0E63-45E5-9ED5-57E717043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601" y="2237378"/>
            <a:ext cx="3533775" cy="1181100"/>
          </a:xfrm>
          <a:prstGeom prst="rect">
            <a:avLst/>
          </a:prstGeom>
        </p:spPr>
      </p:pic>
      <p:pic>
        <p:nvPicPr>
          <p:cNvPr id="14" name="Picture 13" descr="Symbol for today">
            <a:extLst>
              <a:ext uri="{FF2B5EF4-FFF2-40B4-BE49-F238E27FC236}">
                <a16:creationId xmlns:a16="http://schemas.microsoft.com/office/drawing/2014/main" id="{986090E7-F062-403B-BFC4-2788251E5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344" y="4349591"/>
            <a:ext cx="1228520" cy="1474224"/>
          </a:xfrm>
          <a:prstGeom prst="rect">
            <a:avLst/>
          </a:prstGeom>
        </p:spPr>
      </p:pic>
      <p:pic>
        <p:nvPicPr>
          <p:cNvPr id="9" name="Picture 6" descr="Symbols for what will you">
            <a:extLst>
              <a:ext uri="{FF2B5EF4-FFF2-40B4-BE49-F238E27FC236}">
                <a16:creationId xmlns:a16="http://schemas.microsoft.com/office/drawing/2014/main" id="{382849C4-299F-4292-9508-D0872A095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09"/>
          <a:stretch/>
        </p:blipFill>
        <p:spPr>
          <a:xfrm>
            <a:off x="3474071" y="147716"/>
            <a:ext cx="1126566" cy="1104900"/>
          </a:xfrm>
          <a:prstGeom prst="rect">
            <a:avLst/>
          </a:prstGeom>
        </p:spPr>
      </p:pic>
      <p:pic>
        <p:nvPicPr>
          <p:cNvPr id="11" name="Picture 9" descr="Symbols for do and kind">
            <a:extLst>
              <a:ext uri="{FF2B5EF4-FFF2-40B4-BE49-F238E27FC236}">
                <a16:creationId xmlns:a16="http://schemas.microsoft.com/office/drawing/2014/main" id="{71536568-DEFE-4373-839F-D5BAA2A484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35"/>
          <a:stretch/>
        </p:blipFill>
        <p:spPr>
          <a:xfrm>
            <a:off x="1147757" y="4608416"/>
            <a:ext cx="122852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1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08757-C0FC-C043-82B7-2CB908685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3243874"/>
            <a:ext cx="10363200" cy="2147985"/>
          </a:xfrm>
        </p:spPr>
        <p:txBody>
          <a:bodyPr/>
          <a:lstStyle/>
          <a:p>
            <a:r>
              <a:rPr lang="cy-GB" sz="8000" dirty="0">
                <a:solidFill>
                  <a:schemeClr val="tx1"/>
                </a:solidFill>
                <a:latin typeface="Work Sans" pitchFamily="2" charset="0"/>
              </a:rPr>
              <a:t>Mis Hanes Pobl Ddu</a:t>
            </a: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EC1C840C-993C-124D-9172-5FEB498E2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Opening title slide</a:t>
            </a:r>
          </a:p>
        </p:txBody>
      </p:sp>
      <p:pic>
        <p:nvPicPr>
          <p:cNvPr id="11" name="Picture 10" descr="Symbols which show: Black History Month">
            <a:extLst>
              <a:ext uri="{FF2B5EF4-FFF2-40B4-BE49-F238E27FC236}">
                <a16:creationId xmlns:a16="http://schemas.microsoft.com/office/drawing/2014/main" id="{7E16363F-1D53-4A73-8D7C-E41F650D9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23248" y="1095890"/>
            <a:ext cx="7177254" cy="2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557B5-AC1E-5644-9241-D41E916F0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218" y="2238803"/>
            <a:ext cx="10363200" cy="3481304"/>
          </a:xfrm>
        </p:spPr>
        <p:txBody>
          <a:bodyPr/>
          <a:lstStyle/>
          <a:p>
            <a:r>
              <a:rPr lang="cy-GB" sz="7200" dirty="0">
                <a:solidFill>
                  <a:schemeClr val="tx1"/>
                </a:solidFill>
                <a:latin typeface="Work Sans" pitchFamily="2" charset="0"/>
              </a:rPr>
              <a:t>Mis Hanes Pobl Ddu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Divider slide 2</a:t>
            </a:r>
          </a:p>
        </p:txBody>
      </p:sp>
      <p:pic>
        <p:nvPicPr>
          <p:cNvPr id="11" name="Picture 10" descr="Symbols which show: Black History Month">
            <a:extLst>
              <a:ext uri="{FF2B5EF4-FFF2-40B4-BE49-F238E27FC236}">
                <a16:creationId xmlns:a16="http://schemas.microsoft.com/office/drawing/2014/main" id="{11178323-41B5-427E-AC0A-524986E8A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54441" y="420457"/>
            <a:ext cx="6529137" cy="1735006"/>
          </a:xfrm>
          <a:prstGeom prst="rect">
            <a:avLst/>
          </a:prstGeom>
        </p:spPr>
      </p:pic>
      <p:pic>
        <p:nvPicPr>
          <p:cNvPr id="9" name="Llun 8">
            <a:extLst>
              <a:ext uri="{FF2B5EF4-FFF2-40B4-BE49-F238E27FC236}">
                <a16:creationId xmlns:a16="http://schemas.microsoft.com/office/drawing/2014/main" id="{69B8EBA1-EFB2-48A4-A454-91EE37D32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09" t="26034" r="43249" b="60079"/>
          <a:stretch/>
        </p:blipFill>
        <p:spPr>
          <a:xfrm>
            <a:off x="858446" y="3822877"/>
            <a:ext cx="2071021" cy="2401521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D4836ED3-30E0-40D5-B65F-D7DCB2311AA9}"/>
              </a:ext>
            </a:extLst>
          </p:cNvPr>
          <p:cNvSpPr txBox="1"/>
          <p:nvPr/>
        </p:nvSpPr>
        <p:spPr>
          <a:xfrm>
            <a:off x="1083773" y="5598884"/>
            <a:ext cx="104007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y-GB" sz="3600" b="1" dirty="0">
                <a:solidFill>
                  <a:srgbClr val="007488"/>
                </a:solidFill>
                <a:latin typeface="WORK SANS BOLD ROMAN" pitchFamily="2" charset="77"/>
              </a:rPr>
              <a:t>Mis ble rydym yn dathlu hanes pobl Ddu. </a:t>
            </a:r>
          </a:p>
        </p:txBody>
      </p:sp>
      <p:pic>
        <p:nvPicPr>
          <p:cNvPr id="16" name="Llun 15">
            <a:extLst>
              <a:ext uri="{FF2B5EF4-FFF2-40B4-BE49-F238E27FC236}">
                <a16:creationId xmlns:a16="http://schemas.microsoft.com/office/drawing/2014/main" id="{C8D087EC-F3A7-43E9-A918-4608293FC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10" t="26034" r="26832" b="63466"/>
          <a:stretch/>
        </p:blipFill>
        <p:spPr>
          <a:xfrm>
            <a:off x="6587883" y="3893775"/>
            <a:ext cx="1642533" cy="1815923"/>
          </a:xfrm>
          <a:prstGeom prst="rect">
            <a:avLst/>
          </a:prstGeom>
        </p:spPr>
      </p:pic>
      <p:pic>
        <p:nvPicPr>
          <p:cNvPr id="15" name="Llun 14">
            <a:extLst>
              <a:ext uri="{FF2B5EF4-FFF2-40B4-BE49-F238E27FC236}">
                <a16:creationId xmlns:a16="http://schemas.microsoft.com/office/drawing/2014/main" id="{34691CA2-336F-4E3D-A275-ACE519AB4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54" t="28245" r="31403" b="63933"/>
          <a:stretch/>
        </p:blipFill>
        <p:spPr>
          <a:xfrm>
            <a:off x="5070151" y="4187763"/>
            <a:ext cx="1439335" cy="1352609"/>
          </a:xfrm>
          <a:prstGeom prst="rect">
            <a:avLst/>
          </a:prstGeom>
        </p:spPr>
      </p:pic>
      <p:pic>
        <p:nvPicPr>
          <p:cNvPr id="17" name="Llun 16">
            <a:extLst>
              <a:ext uri="{FF2B5EF4-FFF2-40B4-BE49-F238E27FC236}">
                <a16:creationId xmlns:a16="http://schemas.microsoft.com/office/drawing/2014/main" id="{A1CE641F-0BA2-440D-8FC7-70211A597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870" t="26034" r="21023" b="63933"/>
          <a:stretch/>
        </p:blipFill>
        <p:spPr>
          <a:xfrm>
            <a:off x="8377346" y="3960848"/>
            <a:ext cx="2017655" cy="17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557B5-AC1E-5644-9241-D41E916F0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638" y="2100131"/>
            <a:ext cx="10363200" cy="3481304"/>
          </a:xfrm>
        </p:spPr>
        <p:txBody>
          <a:bodyPr/>
          <a:lstStyle/>
          <a:p>
            <a:r>
              <a:rPr lang="cy-GB" sz="7200" dirty="0">
                <a:solidFill>
                  <a:schemeClr val="tx1"/>
                </a:solidFill>
                <a:latin typeface="Work Sans" pitchFamily="2" charset="0"/>
              </a:rPr>
              <a:t>Mis Hanes Pobl Ddu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55009-9DB4-4448-916D-248A589FC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Divider slide 2</a:t>
            </a:r>
          </a:p>
        </p:txBody>
      </p:sp>
      <p:pic>
        <p:nvPicPr>
          <p:cNvPr id="1026" name="Picture 2" descr="Photo of Bayard Rustin">
            <a:extLst>
              <a:ext uri="{FF2B5EF4-FFF2-40B4-BE49-F238E27FC236}">
                <a16:creationId xmlns:a16="http://schemas.microsoft.com/office/drawing/2014/main" id="{217A8F07-2095-4452-92BF-89DCD8DB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34" y="3776389"/>
            <a:ext cx="1778432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live Morris holding a megaphone">
            <a:extLst>
              <a:ext uri="{FF2B5EF4-FFF2-40B4-BE49-F238E27FC236}">
                <a16:creationId xmlns:a16="http://schemas.microsoft.com/office/drawing/2014/main" id="{62B69F02-C968-4A8D-9326-A30407772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46" y="3789939"/>
            <a:ext cx="1796867" cy="2450662"/>
          </a:xfrm>
          <a:prstGeom prst="rect">
            <a:avLst/>
          </a:prstGeom>
        </p:spPr>
      </p:pic>
      <p:pic>
        <p:nvPicPr>
          <p:cNvPr id="1032" name="Picture 8" descr="Martin Luther King Jr at a protest">
            <a:extLst>
              <a:ext uri="{FF2B5EF4-FFF2-40B4-BE49-F238E27FC236}">
                <a16:creationId xmlns:a16="http://schemas.microsoft.com/office/drawing/2014/main" id="{88EA2E35-589D-4666-87D5-FC32F0432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7834" y="3789939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pia image of Mary Seacole">
            <a:extLst>
              <a:ext uri="{FF2B5EF4-FFF2-40B4-BE49-F238E27FC236}">
                <a16:creationId xmlns:a16="http://schemas.microsoft.com/office/drawing/2014/main" id="{5C3AF403-CBC5-4306-BF88-F5C9B0304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3654" y="3789939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 of Nelson Mandela">
            <a:extLst>
              <a:ext uri="{FF2B5EF4-FFF2-40B4-BE49-F238E27FC236}">
                <a16:creationId xmlns:a16="http://schemas.microsoft.com/office/drawing/2014/main" id="{9092E432-E679-4AFD-822B-915693CF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7607" y="3789939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ymbols which show: Black History Month">
            <a:extLst>
              <a:ext uri="{FF2B5EF4-FFF2-40B4-BE49-F238E27FC236}">
                <a16:creationId xmlns:a16="http://schemas.microsoft.com/office/drawing/2014/main" id="{11178323-41B5-427E-AC0A-524986E8AC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48345" y="365125"/>
            <a:ext cx="6815787" cy="17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4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Divider slide 2</a:t>
            </a:r>
          </a:p>
        </p:txBody>
      </p:sp>
      <p:pic>
        <p:nvPicPr>
          <p:cNvPr id="1026" name="Picture 2" descr="Photo of Bayard Rustin">
            <a:extLst>
              <a:ext uri="{FF2B5EF4-FFF2-40B4-BE49-F238E27FC236}">
                <a16:creationId xmlns:a16="http://schemas.microsoft.com/office/drawing/2014/main" id="{217A8F07-2095-4452-92BF-89DCD8DB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34" y="2564608"/>
            <a:ext cx="1778432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live Morris holding a megaphone">
            <a:extLst>
              <a:ext uri="{FF2B5EF4-FFF2-40B4-BE49-F238E27FC236}">
                <a16:creationId xmlns:a16="http://schemas.microsoft.com/office/drawing/2014/main" id="{62B69F02-C968-4A8D-9326-A30407772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46" y="2578158"/>
            <a:ext cx="1796867" cy="2450662"/>
          </a:xfrm>
          <a:prstGeom prst="rect">
            <a:avLst/>
          </a:prstGeom>
        </p:spPr>
      </p:pic>
      <p:pic>
        <p:nvPicPr>
          <p:cNvPr id="1032" name="Picture 8" descr="Martin Luther King Jr at a protest">
            <a:extLst>
              <a:ext uri="{FF2B5EF4-FFF2-40B4-BE49-F238E27FC236}">
                <a16:creationId xmlns:a16="http://schemas.microsoft.com/office/drawing/2014/main" id="{88EA2E35-589D-4666-87D5-FC32F0432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7834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pia image of Mary Seacole">
            <a:extLst>
              <a:ext uri="{FF2B5EF4-FFF2-40B4-BE49-F238E27FC236}">
                <a16:creationId xmlns:a16="http://schemas.microsoft.com/office/drawing/2014/main" id="{5C3AF403-CBC5-4306-BF88-F5C9B0304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3654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 of Nelson Mandela">
            <a:extLst>
              <a:ext uri="{FF2B5EF4-FFF2-40B4-BE49-F238E27FC236}">
                <a16:creationId xmlns:a16="http://schemas.microsoft.com/office/drawing/2014/main" id="{9092E432-E679-4AFD-822B-915693CF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7607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AFA6BE-8EE4-4601-9E98-069646669B8C}"/>
              </a:ext>
            </a:extLst>
          </p:cNvPr>
          <p:cNvSpPr txBox="1"/>
          <p:nvPr/>
        </p:nvSpPr>
        <p:spPr>
          <a:xfrm>
            <a:off x="280434" y="5215731"/>
            <a:ext cx="177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Bayard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Rustin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05CBA-F49F-4D77-8650-871509AF23AC}"/>
              </a:ext>
            </a:extLst>
          </p:cNvPr>
          <p:cNvSpPr txBox="1"/>
          <p:nvPr/>
        </p:nvSpPr>
        <p:spPr>
          <a:xfrm>
            <a:off x="2566781" y="5215731"/>
            <a:ext cx="177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Olive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Morris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572F1-3CB1-43FC-A83D-6CFD4AEBCBF9}"/>
              </a:ext>
            </a:extLst>
          </p:cNvPr>
          <p:cNvSpPr txBox="1"/>
          <p:nvPr/>
        </p:nvSpPr>
        <p:spPr>
          <a:xfrm>
            <a:off x="4827834" y="5215731"/>
            <a:ext cx="1963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Martin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Luther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22EB7-D74C-4198-AD70-6915CE2E8525}"/>
              </a:ext>
            </a:extLst>
          </p:cNvPr>
          <p:cNvSpPr txBox="1"/>
          <p:nvPr/>
        </p:nvSpPr>
        <p:spPr>
          <a:xfrm>
            <a:off x="7197607" y="5215731"/>
            <a:ext cx="196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Nelson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Mandela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924EC-9630-44EF-AF14-69DB5AD623D4}"/>
              </a:ext>
            </a:extLst>
          </p:cNvPr>
          <p:cNvSpPr txBox="1"/>
          <p:nvPr/>
        </p:nvSpPr>
        <p:spPr>
          <a:xfrm>
            <a:off x="9643654" y="5207190"/>
            <a:ext cx="196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Mary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Seacole</a:t>
            </a:r>
          </a:p>
        </p:txBody>
      </p:sp>
    </p:spTree>
    <p:extLst>
      <p:ext uri="{BB962C8B-B14F-4D97-AF65-F5344CB8AC3E}">
        <p14:creationId xmlns:p14="http://schemas.microsoft.com/office/powerpoint/2010/main" val="27620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35003-AD1A-4F3C-BC36-769F239C0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2074014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chemeClr val="tx1"/>
                </a:solidFill>
                <a:latin typeface="Work Sans" pitchFamily="2" charset="0"/>
              </a:rPr>
              <a:t>Ted Brown</a:t>
            </a:r>
            <a:endParaRPr lang="en-US" sz="6000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10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95220546-1E68-4708-A0DA-3E1E2CB26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600" y="3548399"/>
            <a:ext cx="2900800" cy="3199873"/>
          </a:xfrm>
          <a:prstGeom prst="rect">
            <a:avLst/>
          </a:prstGeom>
        </p:spPr>
      </p:pic>
      <p:pic>
        <p:nvPicPr>
          <p:cNvPr id="11" name="Picture 2" descr="Three men posing for a photo in a park. Ted Brown, a young black man is in the photo. His friend is holding a sign that says 'homosexuals are...'">
            <a:extLst>
              <a:ext uri="{FF2B5EF4-FFF2-40B4-BE49-F238E27FC236}">
                <a16:creationId xmlns:a16="http://schemas.microsoft.com/office/drawing/2014/main" id="{1B3B05C2-1D8C-4078-A2D8-4384A6FAD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8768" y="3548397"/>
            <a:ext cx="3207307" cy="31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recent photo of Ted Brown with some older people. He is raising a fist and holding a banner.">
            <a:extLst>
              <a:ext uri="{FF2B5EF4-FFF2-40B4-BE49-F238E27FC236}">
                <a16:creationId xmlns:a16="http://schemas.microsoft.com/office/drawing/2014/main" id="{2F4E645F-3DDD-408C-BB0C-6B296F80D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4604" y="3548400"/>
            <a:ext cx="3148628" cy="3199872"/>
          </a:xfrm>
          <a:prstGeom prst="rect">
            <a:avLst/>
          </a:prstGeom>
        </p:spPr>
      </p:pic>
      <p:pic>
        <p:nvPicPr>
          <p:cNvPr id="7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4B211323-A265-45B8-A052-83A2A0BF27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4017" y="316901"/>
            <a:ext cx="1653478" cy="18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0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234412"/>
            <a:ext cx="10363200" cy="3481304"/>
          </a:xfrm>
        </p:spPr>
        <p:txBody>
          <a:bodyPr/>
          <a:lstStyle/>
          <a:p>
            <a:pPr algn="l"/>
            <a:r>
              <a:rPr lang="cy-GB" sz="3600" dirty="0">
                <a:solidFill>
                  <a:srgbClr val="A41B66"/>
                </a:solidFill>
                <a:latin typeface="Work Sans" pitchFamily="2" charset="0"/>
              </a:rPr>
              <a:t>Mae Ted yn hoyw.</a:t>
            </a:r>
          </a:p>
          <a:p>
            <a:pPr algn="l"/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pPr algn="l"/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pPr algn="l"/>
            <a:r>
              <a:rPr lang="cy-GB" sz="3600" dirty="0">
                <a:solidFill>
                  <a:srgbClr val="A41B66"/>
                </a:solidFill>
                <a:latin typeface="Work Sans" pitchFamily="2" charset="0"/>
              </a:rPr>
              <a:t>Mae Ted yn ddu.</a:t>
            </a:r>
          </a:p>
          <a:p>
            <a:pPr algn="l"/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pPr algn="l"/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pPr algn="l"/>
            <a:r>
              <a:rPr lang="cy-GB" sz="3600" dirty="0">
                <a:solidFill>
                  <a:srgbClr val="A41B66"/>
                </a:solidFill>
                <a:latin typeface="Work Sans" pitchFamily="2" charset="0"/>
              </a:rPr>
              <a:t>Mae Ted yn Brydeinig.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5659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7" name="Picture 6" descr="Symbols showing: Ted is gay.&#10;">
            <a:extLst>
              <a:ext uri="{FF2B5EF4-FFF2-40B4-BE49-F238E27FC236}">
                <a16:creationId xmlns:a16="http://schemas.microsoft.com/office/drawing/2014/main" id="{199FB2D7-4882-471C-8ACC-73F05E9F15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19" y="49732"/>
            <a:ext cx="3328422" cy="987999"/>
          </a:xfrm>
          <a:prstGeom prst="rect">
            <a:avLst/>
          </a:prstGeom>
        </p:spPr>
      </p:pic>
      <p:pic>
        <p:nvPicPr>
          <p:cNvPr id="9" name="Picture 8" descr="Symbols showing: Ted is Black. &#10;">
            <a:extLst>
              <a:ext uri="{FF2B5EF4-FFF2-40B4-BE49-F238E27FC236}">
                <a16:creationId xmlns:a16="http://schemas.microsoft.com/office/drawing/2014/main" id="{395C4B5A-2426-4420-AC6A-3B80EA02FD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080" y="2322182"/>
            <a:ext cx="2799995" cy="987999"/>
          </a:xfrm>
          <a:prstGeom prst="rect">
            <a:avLst/>
          </a:prstGeom>
        </p:spPr>
      </p:pic>
      <p:pic>
        <p:nvPicPr>
          <p:cNvPr id="11" name="Picture 10" descr="Symbols showing: Ted is British.&#10;">
            <a:extLst>
              <a:ext uri="{FF2B5EF4-FFF2-40B4-BE49-F238E27FC236}">
                <a16:creationId xmlns:a16="http://schemas.microsoft.com/office/drawing/2014/main" id="{360C11FF-A7E6-411A-A3DF-F8661F4965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013" y="4470200"/>
            <a:ext cx="3257225" cy="9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1538" y="1367522"/>
            <a:ext cx="10363200" cy="3481304"/>
          </a:xfrm>
        </p:spPr>
        <p:txBody>
          <a:bodyPr/>
          <a:lstStyle/>
          <a:p>
            <a:r>
              <a:rPr lang="cy-GB" sz="3600" dirty="0">
                <a:solidFill>
                  <a:srgbClr val="A41B66"/>
                </a:solidFill>
                <a:latin typeface="Work Sans" pitchFamily="2" charset="0"/>
              </a:rPr>
              <a:t>Trefnodd Ted orymdaith </a:t>
            </a:r>
          </a:p>
          <a:p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3600" dirty="0">
                <a:solidFill>
                  <a:srgbClr val="A41B66"/>
                </a:solidFill>
                <a:latin typeface="Work Sans" pitchFamily="2" charset="0"/>
              </a:rPr>
              <a:t>Balchder LHDTC+</a:t>
            </a:r>
          </a:p>
          <a:p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endParaRPr lang="cy-GB" sz="3600" dirty="0">
              <a:solidFill>
                <a:srgbClr val="A41B66"/>
              </a:solidFill>
              <a:latin typeface="Work Sans" pitchFamily="2" charset="0"/>
            </a:endParaRPr>
          </a:p>
          <a:p>
            <a:r>
              <a:rPr lang="cy-GB" sz="3600" dirty="0">
                <a:solidFill>
                  <a:srgbClr val="A41B66"/>
                </a:solidFill>
                <a:latin typeface="Work Sans" pitchFamily="2" charset="0"/>
              </a:rPr>
              <a:t>cyntaf Llundain.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8" name="Picture 2" descr="A photo of LGBTQ+ people having a kiss in at Trafalgar Square.">
            <a:extLst>
              <a:ext uri="{FF2B5EF4-FFF2-40B4-BE49-F238E27FC236}">
                <a16:creationId xmlns:a16="http://schemas.microsoft.com/office/drawing/2014/main" id="{E89BEF3E-12D6-4146-875C-DE15D6B3A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00397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F91494FE-4629-4E3E-9FF8-6EF028DB9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941" y="2926080"/>
            <a:ext cx="3310890" cy="3931920"/>
          </a:xfrm>
          <a:prstGeom prst="rect">
            <a:avLst/>
          </a:prstGeom>
        </p:spPr>
      </p:pic>
      <p:pic>
        <p:nvPicPr>
          <p:cNvPr id="12" name="Picture 11" descr="Symbols for: London LGBTQ+ Pride&#10;">
            <a:extLst>
              <a:ext uri="{FF2B5EF4-FFF2-40B4-BE49-F238E27FC236}">
                <a16:creationId xmlns:a16="http://schemas.microsoft.com/office/drawing/2014/main" id="{50E839C1-5E41-4097-BCCF-3DBD126B7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418"/>
          <a:stretch/>
        </p:blipFill>
        <p:spPr>
          <a:xfrm>
            <a:off x="7965847" y="3974902"/>
            <a:ext cx="1449048" cy="1463069"/>
          </a:xfrm>
          <a:prstGeom prst="rect">
            <a:avLst/>
          </a:prstGeom>
        </p:spPr>
      </p:pic>
      <p:pic>
        <p:nvPicPr>
          <p:cNvPr id="6" name="Llun 5">
            <a:extLst>
              <a:ext uri="{FF2B5EF4-FFF2-40B4-BE49-F238E27FC236}">
                <a16:creationId xmlns:a16="http://schemas.microsoft.com/office/drawing/2014/main" id="{652E23F6-DE3C-4E76-B046-176713FB28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61" t="34299" r="33195" b="59827"/>
          <a:stretch/>
        </p:blipFill>
        <p:spPr>
          <a:xfrm>
            <a:off x="6413876" y="76476"/>
            <a:ext cx="3486521" cy="1291046"/>
          </a:xfrm>
          <a:prstGeom prst="rect">
            <a:avLst/>
          </a:prstGeom>
        </p:spPr>
      </p:pic>
      <p:pic>
        <p:nvPicPr>
          <p:cNvPr id="14" name="Picture 11" descr="Symbols for: London LGBTQ+ Pride&#10;">
            <a:extLst>
              <a:ext uri="{FF2B5EF4-FFF2-40B4-BE49-F238E27FC236}">
                <a16:creationId xmlns:a16="http://schemas.microsoft.com/office/drawing/2014/main" id="{611A4DAE-802A-45BE-8CA8-44CAFC7735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820"/>
          <a:stretch/>
        </p:blipFill>
        <p:spPr>
          <a:xfrm>
            <a:off x="10194389" y="10522"/>
            <a:ext cx="1302889" cy="1291047"/>
          </a:xfrm>
          <a:prstGeom prst="rect">
            <a:avLst/>
          </a:prstGeom>
        </p:spPr>
      </p:pic>
      <p:pic>
        <p:nvPicPr>
          <p:cNvPr id="15" name="Picture 11" descr="Symbols for: London LGBTQ+ Pride&#10;">
            <a:extLst>
              <a:ext uri="{FF2B5EF4-FFF2-40B4-BE49-F238E27FC236}">
                <a16:creationId xmlns:a16="http://schemas.microsoft.com/office/drawing/2014/main" id="{80906215-A086-49DE-A646-51D012B270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1" r="31879"/>
          <a:stretch/>
        </p:blipFill>
        <p:spPr>
          <a:xfrm>
            <a:off x="8380758" y="1942437"/>
            <a:ext cx="1584760" cy="1463069"/>
          </a:xfrm>
          <a:prstGeom prst="rect">
            <a:avLst/>
          </a:prstGeom>
        </p:spPr>
      </p:pic>
      <p:pic>
        <p:nvPicPr>
          <p:cNvPr id="16" name="Picture 6" descr="Symbol for 1st">
            <a:extLst>
              <a:ext uri="{FF2B5EF4-FFF2-40B4-BE49-F238E27FC236}">
                <a16:creationId xmlns:a16="http://schemas.microsoft.com/office/drawing/2014/main" id="{7FE2DF6F-323A-4DFE-9067-0982BF2C54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846" y="4099867"/>
            <a:ext cx="1660860" cy="13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2704" y="1271349"/>
            <a:ext cx="10363200" cy="3481304"/>
          </a:xfrm>
        </p:spPr>
        <p:txBody>
          <a:bodyPr/>
          <a:lstStyle/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Roedd pobl arfer bod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yn gas iawn</a:t>
            </a: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endParaRPr lang="cy-GB" sz="4200" dirty="0">
              <a:solidFill>
                <a:srgbClr val="A41B66"/>
              </a:solidFill>
              <a:latin typeface="Work Sans" pitchFamily="2" charset="0"/>
            </a:endParaRPr>
          </a:p>
          <a:p>
            <a:pPr algn="ctr"/>
            <a:r>
              <a:rPr lang="cy-GB" sz="4200" dirty="0">
                <a:solidFill>
                  <a:srgbClr val="A41B66"/>
                </a:solidFill>
                <a:latin typeface="Work Sans" pitchFamily="2" charset="0"/>
              </a:rPr>
              <a:t>i bobl LHDTC+.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47692" y="535812"/>
            <a:ext cx="5646235" cy="5608955"/>
          </a:xfrm>
          <a:prstGeom prst="rect">
            <a:avLst/>
          </a:prstGeom>
        </p:spPr>
      </p:pic>
      <p:pic>
        <p:nvPicPr>
          <p:cNvPr id="3" name="Picture 2" descr="Symbols for: People used to be &#10;">
            <a:extLst>
              <a:ext uri="{FF2B5EF4-FFF2-40B4-BE49-F238E27FC236}">
                <a16:creationId xmlns:a16="http://schemas.microsoft.com/office/drawing/2014/main" id="{6EE23B6A-FDCE-45BC-9A60-1D641EB47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856" y="78222"/>
            <a:ext cx="3133725" cy="1095042"/>
          </a:xfrm>
          <a:prstGeom prst="rect">
            <a:avLst/>
          </a:prstGeom>
        </p:spPr>
      </p:pic>
      <p:pic>
        <p:nvPicPr>
          <p:cNvPr id="9" name="Picture 8" descr="Symbol for very">
            <a:extLst>
              <a:ext uri="{FF2B5EF4-FFF2-40B4-BE49-F238E27FC236}">
                <a16:creationId xmlns:a16="http://schemas.microsoft.com/office/drawing/2014/main" id="{59AB641F-ECEE-4B6F-B91E-A9F29A764E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>
            <a:off x="9682385" y="2188861"/>
            <a:ext cx="984835" cy="1301548"/>
          </a:xfrm>
          <a:prstGeom prst="rect">
            <a:avLst/>
          </a:prstGeom>
        </p:spPr>
      </p:pic>
      <p:pic>
        <p:nvPicPr>
          <p:cNvPr id="10" name="Picture 9" descr="Symbol for unkind">
            <a:extLst>
              <a:ext uri="{FF2B5EF4-FFF2-40B4-BE49-F238E27FC236}">
                <a16:creationId xmlns:a16="http://schemas.microsoft.com/office/drawing/2014/main" id="{282D7810-62FA-41FE-BC63-22196617D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856" y="2214868"/>
            <a:ext cx="1435768" cy="1149148"/>
          </a:xfrm>
          <a:prstGeom prst="rect">
            <a:avLst/>
          </a:prstGeom>
        </p:spPr>
      </p:pic>
      <p:pic>
        <p:nvPicPr>
          <p:cNvPr id="12" name="Picture 11" descr="Symbols for: LGBTQ+ people">
            <a:extLst>
              <a:ext uri="{FF2B5EF4-FFF2-40B4-BE49-F238E27FC236}">
                <a16:creationId xmlns:a16="http://schemas.microsoft.com/office/drawing/2014/main" id="{58953526-69D4-4F96-98EC-4B67674738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987"/>
          <a:stretch/>
        </p:blipFill>
        <p:spPr>
          <a:xfrm>
            <a:off x="7433733" y="4368397"/>
            <a:ext cx="1126387" cy="1343907"/>
          </a:xfrm>
          <a:prstGeom prst="rect">
            <a:avLst/>
          </a:prstGeom>
        </p:spPr>
      </p:pic>
      <p:pic>
        <p:nvPicPr>
          <p:cNvPr id="11" name="Picture 11" descr="Symbols for: LGBTQ+ people">
            <a:extLst>
              <a:ext uri="{FF2B5EF4-FFF2-40B4-BE49-F238E27FC236}">
                <a16:creationId xmlns:a16="http://schemas.microsoft.com/office/drawing/2014/main" id="{6232AB1E-7F78-4A55-B4D3-47DB4E3FF1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146"/>
          <a:stretch/>
        </p:blipFill>
        <p:spPr>
          <a:xfrm>
            <a:off x="8919765" y="4429850"/>
            <a:ext cx="1456294" cy="13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newall Youth">
      <a:dk1>
        <a:srgbClr val="131F2A"/>
      </a:dk1>
      <a:lt1>
        <a:srgbClr val="FEFFFF"/>
      </a:lt1>
      <a:dk2>
        <a:srgbClr val="A41B66"/>
      </a:dk2>
      <a:lt2>
        <a:srgbClr val="FDC24C"/>
      </a:lt2>
      <a:accent1>
        <a:srgbClr val="F1F1F1"/>
      </a:accent1>
      <a:accent2>
        <a:srgbClr val="FDC24C"/>
      </a:accent2>
      <a:accent3>
        <a:srgbClr val="A41B66"/>
      </a:accent3>
      <a:accent4>
        <a:srgbClr val="FDC24C"/>
      </a:accent4>
      <a:accent5>
        <a:srgbClr val="131F2A"/>
      </a:accent5>
      <a:accent6>
        <a:srgbClr val="FEFFFF"/>
      </a:accent6>
      <a:hlink>
        <a:srgbClr val="A41B66"/>
      </a:hlink>
      <a:folHlink>
        <a:srgbClr val="FDC24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NEWALL_Youth Theme Template" id="{5310D705-0E71-4C4C-90EA-EA6BAF9E469D}" vid="{30309801-78C5-6B46-979F-8738F48F6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STONEWALL_Youth Theme Template</Template>
  <TotalTime>0</TotalTime>
  <Words>1260</Words>
  <Application>Microsoft Office PowerPoint</Application>
  <PresentationFormat>Widescreen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WORK SANS BOLD ROMAN</vt:lpstr>
      <vt:lpstr>Stonewall Voice Bold Condensed</vt:lpstr>
      <vt:lpstr>Calibri</vt:lpstr>
      <vt:lpstr>Arial</vt:lpstr>
      <vt:lpstr>Stonewall Voice Stonewall Proud</vt:lpstr>
      <vt:lpstr>Work Sans</vt:lpstr>
      <vt:lpstr>Calibri Light</vt:lpstr>
      <vt:lpstr>WORK SANS MEDIUM ROMAN</vt:lpstr>
      <vt:lpstr>Office Theme</vt:lpstr>
      <vt:lpstr>PowerPoint Presentation</vt:lpstr>
      <vt:lpstr>Opening title slide</vt:lpstr>
      <vt:lpstr>Divider slide 2</vt:lpstr>
      <vt:lpstr>Divider slide 2</vt:lpstr>
      <vt:lpstr>Divider slide 2</vt:lpstr>
      <vt:lpstr>Infographic slide - style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Infographic slide - style 1</vt:lpstr>
      <vt:lpstr>Quote and image slide 1</vt:lpstr>
      <vt:lpstr>Quote and image 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2021-09-14T08:52:15Z</dcterms:created>
  <dcterms:modified xsi:type="dcterms:W3CDTF">2022-11-10T13:43:44Z</dcterms:modified>
</cp:coreProperties>
</file>