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96" r:id="rId1"/>
  </p:sldMasterIdLst>
  <p:notesMasterIdLst>
    <p:notesMasterId r:id="rId14"/>
  </p:notesMasterIdLst>
  <p:sldIdLst>
    <p:sldId id="286" r:id="rId2"/>
    <p:sldId id="256" r:id="rId3"/>
    <p:sldId id="258" r:id="rId4"/>
    <p:sldId id="261" r:id="rId5"/>
    <p:sldId id="283" r:id="rId6"/>
    <p:sldId id="282" r:id="rId7"/>
    <p:sldId id="275" r:id="rId8"/>
    <p:sldId id="262" r:id="rId9"/>
    <p:sldId id="284" r:id="rId10"/>
    <p:sldId id="279" r:id="rId11"/>
    <p:sldId id="280" r:id="rId12"/>
    <p:sldId id="28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tonewall Voice Bold Condensed" panose="00000800000000000000" pitchFamily="2" charset="0"/>
      <p:bold r:id="rId19"/>
    </p:embeddedFont>
    <p:embeddedFont>
      <p:font typeface="Stonewall Voice Stonewall Proud" panose="00000500000000000000" pitchFamily="2" charset="0"/>
      <p:regular r:id="rId20"/>
    </p:embeddedFont>
    <p:embeddedFont>
      <p:font typeface="Work Sans" pitchFamily="2" charset="0"/>
      <p:regular r:id="rId21"/>
      <p:bold r:id="rId22"/>
      <p:italic r:id="rId23"/>
      <p:boldItalic r:id="rId24"/>
    </p:embeddedFont>
    <p:embeddedFont>
      <p:font typeface="WORK SANS BOLD ROMAN" panose="020B0604020202020204" charset="0"/>
      <p:bold r:id="rId25"/>
    </p:embeddedFont>
    <p:embeddedFont>
      <p:font typeface="WORK SANS MEDIUM ROMAN" panose="020B0604020202020204" charset="0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88"/>
    <a:srgbClr val="FFFFFF"/>
    <a:srgbClr val="A41B66"/>
    <a:srgbClr val="FFC3DF"/>
    <a:srgbClr val="F0C1FF"/>
    <a:srgbClr val="ACDDCC"/>
    <a:srgbClr val="5255C3"/>
    <a:srgbClr val="FEC34D"/>
    <a:srgbClr val="A41B67"/>
    <a:srgbClr val="B8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DBD8A-9C36-4CB3-B6AB-C3E518FF993F}" v="5" dt="2021-10-01T09:34:20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3684" autoAdjust="0"/>
  </p:normalViewPr>
  <p:slideViewPr>
    <p:cSldViewPr snapToGrid="0" snapToObjects="1">
      <p:cViewPr varScale="1">
        <p:scale>
          <a:sx n="47" d="100"/>
          <a:sy n="47" d="100"/>
        </p:scale>
        <p:origin x="60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1AFD-4008-744F-BC05-61287700DC6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3E6B5-11E3-EA42-A004-90E27F73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Visit </a:t>
            </a:r>
            <a:r>
              <a:rPr lang="en-US" dirty="0"/>
              <a:t>our website for the lesson plan to accompany this PowerPoint.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58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pwy oedd y Black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Mudiad gwleidyddol oedd yn cael ei arwain a’i redeg gan bobl ddu a sefydlwyd yn yr Unol Daleithiau yn 1966, gyda changhennau ledled y byd.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Roedden nhw’n ymgyrchu ac yn protestio yn erbyn hiliaeth ac aflonyddwch gan yr heddlu.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enghraifft, trefnwyd protestiadau gan y Black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Llundain yn erbyn aflonyddwch gan yr heddlu.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Fe wnaethon nhw sefydlu mentrau cymunedol fel darparu brecwast am ddim i blant, rhaglenni addysg, a chlinigau iechyd.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51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feddwl pam y gallai fod angen y Black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Beth yw hiliaeth?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mai hiliaeth yw’r term am drin pobl yn annheg ar sail lliw eu croen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Gwnewch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siŵr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bod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trafod</a:t>
            </a:r>
            <a:r>
              <a:rPr lang="en-GB" dirty="0"/>
              <a:t>: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Yn y gorffennol, roedd hiliaeth yn broblem eang, ac roedd hyn yn cynnwys hiliaeth gan gyrff cyhoeddus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 yr heddlu a’r llywodraeth.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hiliaeth yn effeithio ar ansawdd yr addysg roedd Pobl o Liw yn ei derbyn, a sut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roedden nhw’n cael eu trin mewn ysgolion – felly dyna pam oedd angen rhaglenni addysg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Doedd plant ddim yn dysgu am hanes pobl ddu yn yr ysgol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hiliaeth yn effeithio ar y swyddi roedd modd i bobl eu cael a faint o arian roedden nhw’n ei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ennill – felly dyna pam roedd angen pethau fel brecwast am ddim i blant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Nid oedd systemau gofal iechyd, yn enwedig yn yr Unol Daleithiau, yn diwallu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anghenion penodol pobl ddu – ac yn yr Unol Daleithiau, doedd pobl yn aml ddim yn gallu fforddio talu am driniaeth.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a oes angen gwneud gwaith gwrth-hiliaeth o hyd.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Gwnewch yn siŵr eu bod nhw’n deall bod angen!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Pobl o Liw yn dal i wynebu hiliaeth yn eu bywydau bob dydd – gan bobl ar y stryd, yn y gwaith ac ym myd addysg.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Pobl o Liw yn dal i wynebu anghydraddoldebau o ran gofal iechyd, addysg a thai.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dirty="0"/>
              <a:t>(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gwybodaeth gefndir i athrawon ar gael yn</a:t>
            </a:r>
            <a:r>
              <a:rPr lang="en-GB" dirty="0"/>
              <a:t>: https://library.oapen.org/handle/20.500.12657/22310)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yn parhau i fod yn ymrwymedig i fynd i’r afael â phob math o anghyfiawnder, ond hiliaeth, homoffobia, deuffobia a thrawsffobia yn benodol.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am wneud y byd yn lle mwy teg.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endParaRPr lang="cy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feddwl am beth fyddan nhw’n ei wneud yn eu bywydau bob dydd i herio gwahaniaethu.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hwn yn wasanaeth ar gyfer disgyblion Cyfnod Allweddol 2.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Ewch i’n gwefan www.stonewall.cymru i weld gwasanaeth tebyg ar gyfer disgyblion iau neu ddisgyblion oed uwchradd.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fersiynau o’r gwasanaeth yma ar gael ar gyfer plant a phobl ifanc sydd â ADY hefyd.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a ydyn nhw wedi clywed am Fis Hanes Pobl ddu o’r blaen.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 gallai fod ei angen</a:t>
            </a:r>
            <a:r>
              <a:rPr lang="en-GB" dirty="0"/>
              <a:t>?</a:t>
            </a:r>
          </a:p>
          <a:p>
            <a:endParaRPr lang="en-GB" dirty="0"/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fod hanes pobl ddu ym Mhrydain ac ar draws y byd yn cael ei anwybyddu.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hynny’n cynnwys ei fod yn cael ei anwybyddu mewn ysgolion.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rheswm am hynny yw bod rhai pobl yn meddwl nad yw bywydau a straeon pobl ddu yn bwysig.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Rydyn ni’n gwybod bod hynny’n anghywir a bod stori pawb yn bwysig.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 pam rydyn ni’n dathlu Mis Hanes Pobl Ddu.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hwn yn amser gwych i ddathlu rhai pobl ddu anhygoel o’n hanes.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dyna’n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union beth rydyn ni’n mynd i fod yn ei wneud yn y gwasanaeth yma.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Cyflwyno </a:t>
            </a:r>
            <a:r>
              <a:rPr lang="cy-GB" sz="18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Brown – o’r lluniau, a yw’r disgyblion yn gallu gweld unrhyw gliwiau sy’n dangos pam ei fod yn enwog?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Dangoswch ragor o gliwiau i’r disgyblion o ddigwyddiad mawr y gwnaeth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helpu i’w drefnu.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oes unrhyw gliwiau am y math o ddigwyddiad oedd hwn?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6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Cyflwyno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– roedd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un o aelodau cynnar mudiad o’r enw y Ffrynt Rhyddhad Hoyw, sef mudiad a oedd yn ymgyrchu dros driniaeth deg a chyfartal i bobl LHDTC+ ym Mhrydain.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Cynhaliwyd yr Orymdaith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gyntaf ym Mhrydain yn 1972 a oedd yn cynnwys protest gusanu ar Sgwâr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Trafalgar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helpodd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drefnu hon yn ogystal â nifer o orymdeithiau a phrotestiadau eraill.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 oedd un o’r ychydig bobl ddu yn yr orymdaith – nid am nad oedd llawer o bobl ddu yn LHDTC+, ond oherwydd fod pobl ddu LHDTC+ yn profi (ac yn dal i brofi) hiliaeth yn ogystal â homoffobia, deuffobia a thrawsffobia, sy’n ei gwneud hi’n fwy dychrynllyd byth mynd i brotest gyhoeddus.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os ydyn nhw wedi clywed am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LHDTC+.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Beth yw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y sefyllfa yn 1972: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bod yn LHDTC+ yn cael ei ystyried yn salwch – erbyn hyn mae pobl yn sylweddoli bod rhai pobl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 LHDTC+, ac mae hynny’n iawn.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Doedd dim deddfau yn erbyn gwahaniaethu homoffobaidd, deuffobaidd a thrawsffobaidd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homoffobia, deuffobia a thrawsffobia yn gyffredin (ac mae’n dal i fod, yn anffodus)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Doedd dim hawl gan bobl LHDTC+ i briodi, ac roedd pobl yn edrych lawr ar bobl fyddai’n cael plant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dynion hoyw yn profi aflonyddu gan yr heddlu yn rheolaidd – roedd hyn yn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digwydd i bobl ddu hefyd.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(Mae gwybodaeth gefndir i athrawon ar gael yn: https://www.crimeandjustice.org.uk/sites/crimeandjustice.org.uk/files/096272506 08553116.pdf ac https://galop.org.uk/about/history/)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pam y gallai fod angen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LHDTC+ o hyd.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Gwnewch yn siŵr eich bod wedi trafod y canlynol: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Mae pobl LHDTC+ yn aml yn dal i gael eu trin yn annheg yn y gwaith, yn y byd addysg ac yn y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gymuned.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Mae gwledydd o hyd lle mae’n anghyfreithlon bod yn LHDTC+ ac lle nad oes hawl gan bobl LHDTC+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briodi a chael plant.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0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Esboniwch yn gyflym pwy oedd y Ffrynt Rhyddhad Hoyw.</a:t>
            </a:r>
          </a:p>
          <a:p>
            <a:endParaRPr lang="cy-GB" noProof="0" dirty="0"/>
          </a:p>
          <a:p>
            <a:r>
              <a:rPr lang="cy-GB" noProof="0" dirty="0"/>
              <a:t>• Cynhaliodd y Ffrynt Rhyddhad Hoyw eu cyfarfod cyntaf yng ngwledydd Prydain yn 1970, ar ôl cael eu hysbrydoli gan Derfysgoedd </a:t>
            </a:r>
            <a:r>
              <a:rPr lang="cy-GB" noProof="0" dirty="0" err="1"/>
              <a:t>Stonewall</a:t>
            </a:r>
            <a:r>
              <a:rPr lang="cy-GB" noProof="0" dirty="0"/>
              <a:t> yn 1969.</a:t>
            </a:r>
          </a:p>
          <a:p>
            <a:r>
              <a:rPr lang="cy-GB" noProof="0" dirty="0"/>
              <a:t>• Cynhalion nhw eu protest gyntaf yn 1970 ac roedd y mudiad yn cael ei redeg gan bobl oedd yn cwrdd yn y </a:t>
            </a:r>
            <a:r>
              <a:rPr lang="cy-GB" noProof="0" dirty="0" err="1"/>
              <a:t>Mangrove</a:t>
            </a:r>
            <a:r>
              <a:rPr lang="cy-GB" noProof="0" dirty="0"/>
              <a:t>, sef bwyty Caribïaidd yn Llundain.</a:t>
            </a:r>
          </a:p>
          <a:p>
            <a:r>
              <a:rPr lang="cy-GB" noProof="0" dirty="0"/>
              <a:t>• Cafodd y Ffrynt Rhyddhad Hoyw eu hysbrydoli gan y Black </a:t>
            </a:r>
            <a:r>
              <a:rPr lang="cy-GB" noProof="0" dirty="0" err="1"/>
              <a:t>Panthers</a:t>
            </a:r>
            <a:r>
              <a:rPr lang="cy-GB" noProof="0" dirty="0"/>
              <a:t> ac roedd ganddyn nhw gysylltiadau â nhw hefyd – roedd y Black </a:t>
            </a:r>
            <a:r>
              <a:rPr lang="cy-GB" noProof="0" dirty="0" err="1"/>
              <a:t>Panthers</a:t>
            </a:r>
            <a:r>
              <a:rPr lang="cy-GB" noProof="0" dirty="0"/>
              <a:t> yn cynnal cyfarfodydd yn y </a:t>
            </a:r>
            <a:r>
              <a:rPr lang="cy-GB" noProof="0" dirty="0" err="1"/>
              <a:t>Mangrove</a:t>
            </a:r>
            <a:r>
              <a:rPr lang="cy-GB" noProof="0" dirty="0"/>
              <a:t> hefyd.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Black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gyrhaeddodd yn gyntaf!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Credir bod y bobl a ddyfeisiodd y cymeriad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Marvel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Black Panther wedi cael eu hysbrydoli gan logo’r Black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E15D33-1FA9-8E4E-AEA8-CC111E470E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8765" y="1238654"/>
            <a:ext cx="8916152" cy="146103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PRESENTATION HEADLINE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DAA9114-5D2A-FC48-98D1-C73779711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8765" y="2667609"/>
            <a:ext cx="8916152" cy="146104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DEB529-26BA-E047-B11B-C9684CE7F8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8765" y="4164134"/>
            <a:ext cx="8916152" cy="146103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1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GB" dirty="0"/>
              <a:t>00.00.0000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812658-3371-DC4A-8691-55FC96EA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CD87AD-6699-B547-B82A-86630FD78F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06A85C1-5361-A443-A46C-C402D0FC2D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bg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81B77A3-0F7B-E14F-A2A0-9EC6572A56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76A0F7-7046-1F4B-9E51-F25894703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4D4-9B85-5444-AF5A-A4E3F1546A10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943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030709-9D0D-1A43-980B-845216BCA6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663A2B4-F35E-3543-B53E-461F63F3ED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0E1F237E-50F6-DB46-82F0-50C299D86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535B15-D32A-C249-BA4C-E9C5AB4B6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E1CE93-422A-6B40-8C25-95299717B125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182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5A6F4B2-83FB-0A42-B6DF-DF3A5A03E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99AEEF3-BAF8-3A4F-B47B-206C84A11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A6728-2A7B-2F46-8ED5-27B26E8C5B93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290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424921D-8AC0-4449-AE1C-C064D179AF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F44C42EA-B131-3342-85DE-8D68D2CD0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bg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4D4-9B85-5444-AF5A-A4E3F1546A10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208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B7D7F5B-EF74-EE4C-BBB2-7CF94A689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tx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223ACB66-2A8B-C24D-8F2C-EEAE75314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E1CE93-422A-6B40-8C25-95299717B125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877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7E7B9A-33D6-6245-B298-DD4DEA62C4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10BB37-C483-F34A-B538-000E37017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845AD72-DA38-DD48-AA6A-2AACDB9F44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5089D6-989B-C34F-B2F1-275D44DD9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53419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963EB0-45EB-0F47-9E21-E46CFD93C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5341937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68D376-EF86-9E47-B024-E66B704E7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5A8C30-F3AC-F84C-A9BB-82062127387D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592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199AB6E-48E7-C244-AFE7-16405DF414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CE25C84-A1EA-A34E-8C42-FAD16C5A9C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55BF090-6446-F348-ADA0-D9CE795930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0535FEE-CFBA-4440-A8CF-1D9B9EAB26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53419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63D33E93-B7CD-E24F-A8B1-5960C09297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5341937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9BE11B1-D450-BB4D-B090-844B902420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52425"/>
            <a:ext cx="5710237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D7AACC1-C32B-6847-AAB4-B92796D518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777631"/>
            <a:ext cx="5710237" cy="727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Table description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5E67D97-898E-3F42-B50F-90393D95544A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6096000" y="1700213"/>
            <a:ext cx="5710238" cy="456088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ctr">
              <a:buNone/>
              <a:defRPr sz="1600" b="0" i="0"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insert table data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FBED14-2C47-6E44-A1C8-537CDDC7AA02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4656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51D998A-C211-6446-8F01-2424DD456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F9FF31E-9D43-2445-B8C3-C5A6084E7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51ECFC7-6CDD-BE43-A58C-52A1569C0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87A2E474-EF79-BE41-ADAD-C4AB3D928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11450636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BF861DBD-3AB0-F944-97A0-4C430C688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11450636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2D4F57-11E0-1043-B69F-7527DB0BE98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953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F3C046-6F28-9943-84C8-0AB7965682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4A6B5F7-081F-234F-B82B-92A60A57C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 on 1 line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0FC8D631-65DE-F340-A975-104B1EEAD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004468"/>
            <a:ext cx="114506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FEDE389-9BC8-1340-8AAA-238E2D1965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2465984"/>
            <a:ext cx="11450637" cy="197207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40711F-1A11-8F4A-8CD4-4E30AD30091E}"/>
              </a:ext>
            </a:extLst>
          </p:cNvPr>
          <p:cNvSpPr/>
          <p:nvPr userDrawn="1"/>
        </p:nvSpPr>
        <p:spPr>
          <a:xfrm>
            <a:off x="0" y="4716380"/>
            <a:ext cx="12192000" cy="21416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2E121-3D49-9246-888F-45D4B582A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4922838"/>
            <a:ext cx="11452225" cy="143351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45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8652343-FD22-A84F-ACD0-45EDB790EA11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578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A +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11406-9C72-A34A-ACE7-2FD76EB65047}"/>
              </a:ext>
            </a:extLst>
          </p:cNvPr>
          <p:cNvSpPr/>
          <p:nvPr userDrawn="1"/>
        </p:nvSpPr>
        <p:spPr>
          <a:xfrm>
            <a:off x="0" y="4716380"/>
            <a:ext cx="12192000" cy="21416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445E6FC-22EF-7442-8495-BDC7E9ECB8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422919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711D4046-63B9-7345-9C76-40D2D9F766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8016" y="510988"/>
            <a:ext cx="5010242" cy="42053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B6BCC8-C6D1-6C41-A0C0-70BCBF430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040" y="4716381"/>
            <a:ext cx="10985218" cy="21416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528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B014B24-7320-7943-B057-AF45D30668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2696620"/>
            <a:ext cx="11196638" cy="32527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8862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DC43DC-C565-2E40-83E7-90E43448FC26}"/>
              </a:ext>
            </a:extLst>
          </p:cNvPr>
          <p:cNvSpPr/>
          <p:nvPr userDrawn="1"/>
        </p:nvSpPr>
        <p:spPr>
          <a:xfrm>
            <a:off x="0" y="0"/>
            <a:ext cx="12192003" cy="33758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160D02-365A-7D42-9CB6-6A8C369E785F}"/>
              </a:ext>
            </a:extLst>
          </p:cNvPr>
          <p:cNvSpPr/>
          <p:nvPr userDrawn="1"/>
        </p:nvSpPr>
        <p:spPr>
          <a:xfrm>
            <a:off x="8128000" y="3382431"/>
            <a:ext cx="4064000" cy="3475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9E74B-A05A-E944-A586-50D22EFEBC41}"/>
              </a:ext>
            </a:extLst>
          </p:cNvPr>
          <p:cNvSpPr/>
          <p:nvPr userDrawn="1"/>
        </p:nvSpPr>
        <p:spPr>
          <a:xfrm>
            <a:off x="-2" y="3382431"/>
            <a:ext cx="4064000" cy="3475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7337BE3-5397-5941-8AD5-32E87976F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415932C-F795-BD4B-8D86-BE5DBCA55D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1006431"/>
            <a:ext cx="11450637" cy="123558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 on 1 line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073A4F7-EBB0-0A4F-9C79-35CB944EC4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342024"/>
            <a:ext cx="11450637" cy="85643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C0523672-EC66-E94A-B818-FEF5D44A60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94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9007822-9453-AD4A-B1B2-B2E60BA4D9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8156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47539176-30F0-444A-9849-7D45050718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7392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1846D56-5463-994A-8F5B-5E686AD7E5F4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60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384051D-2E0F-8949-8FB7-0414076EE4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7825" y="1944534"/>
            <a:ext cx="2209800" cy="222726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328BA3D8-25EA-FC42-96BF-F590BC5604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99125" y="1944534"/>
            <a:ext cx="2247060" cy="222726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3536641F-4F26-764A-B207-975AAB288F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7625" y="4171799"/>
            <a:ext cx="2222891" cy="2217739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6ADC16EF-F01D-CC42-827A-4E452CA784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86" y="4171799"/>
            <a:ext cx="2209800" cy="2217739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4D3D220-EA2E-C24F-9494-A5DF992A3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D86813D-4ECB-634F-8478-A0849D8D2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482AC03-3F8D-BE45-BE15-0B3016C8BF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75" y="1944535"/>
            <a:ext cx="2209800" cy="2227264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BBF20D23-34E5-3F40-9F4E-F04DA7C52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4101" y="4171799"/>
            <a:ext cx="2209800" cy="2217739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0B1FEC26-1A82-CC47-B763-B80C98AF7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8475" y="1944535"/>
            <a:ext cx="2209800" cy="2227264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9E14880-FF66-AC48-8FB6-5F21C32A8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17329" y="4171799"/>
            <a:ext cx="2247059" cy="2217739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E2C11379-BAE4-8D4E-8C78-698A4E7DBA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3944" y="1944534"/>
            <a:ext cx="2602455" cy="4445004"/>
          </a:xfrm>
          <a:solidFill>
            <a:schemeClr val="tx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0DF8BD-7174-F946-8E68-FE11E6900778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45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B7D1A5C-AD71-1741-8E88-AB76314972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7090" y="2636026"/>
            <a:ext cx="7761120" cy="15859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812658-3371-DC4A-8691-55FC96EA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24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A28-B259-DC42-8C10-1F43EA05D7FC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34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9992ADD-7AB0-D04C-A7D6-C5BF3D161F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2696620"/>
            <a:ext cx="11196638" cy="32527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556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E84C41-1C6F-8847-BCBE-7098298BC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5" y="1910556"/>
            <a:ext cx="10363200" cy="348130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271E12-C005-AE4A-821B-B1D61ED78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156" y="5407100"/>
            <a:ext cx="5405438" cy="10112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0" b="0" i="0" spc="100" baseline="0">
                <a:solidFill>
                  <a:schemeClr val="bg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Credit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D9F16A-D6A5-4F45-B12B-FA25868AAA3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096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E84C41-1C6F-8847-BCBE-7098298BC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5" y="1910556"/>
            <a:ext cx="10363200" cy="348130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B5D9440-2B0C-C743-A8C6-A028094CB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156" y="5407100"/>
            <a:ext cx="5405438" cy="10112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0" b="0" i="0" spc="100" baseline="0">
                <a:solidFill>
                  <a:schemeClr val="tx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Credit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D9F16A-D6A5-4F45-B12B-FA25868AAA3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392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Quote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10157F5C-11CE-D142-9ACC-58F5F1075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976" y="0"/>
            <a:ext cx="6217024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0B59E5E-607D-A747-9956-D84BA593D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52547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“Long quote”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810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Quote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10157F5C-11CE-D142-9ACC-58F5F1075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976" y="0"/>
            <a:ext cx="6217024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0B59E5E-607D-A747-9956-D84BA593D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52547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“Long quote”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41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tonewa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BD380-2C7D-BE41-A5CC-0E9402BA7C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59964D-3648-CD47-AF58-12D62ADAC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51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1172-158C-1145-B878-F84F01E6E8C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723E75F-47F9-7543-A856-15D9B337D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F982D26-6894-9942-9BE7-0B270B6A46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5EA6E95-A0D0-414E-A33C-5D3EE5A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A6728-2A7B-2F46-8ED5-27B26E8C5B93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38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E6B2-4F46-FF48-9FC2-648504F2FEE8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6716-8E17-ED4A-B963-6D315C03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8" r:id="rId3"/>
    <p:sldLayoutId id="2147483699" r:id="rId4"/>
    <p:sldLayoutId id="2147483712" r:id="rId5"/>
    <p:sldLayoutId id="2147483715" r:id="rId6"/>
    <p:sldLayoutId id="2147483722" r:id="rId7"/>
    <p:sldLayoutId id="2147483708" r:id="rId8"/>
    <p:sldLayoutId id="2147483700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01" r:id="rId15"/>
    <p:sldLayoutId id="2147483703" r:id="rId16"/>
    <p:sldLayoutId id="2147483702" r:id="rId17"/>
    <p:sldLayoutId id="2147483710" r:id="rId18"/>
    <p:sldLayoutId id="2147483714" r:id="rId19"/>
    <p:sldLayoutId id="2147483704" r:id="rId20"/>
    <p:sldLayoutId id="2147483716" r:id="rId21"/>
    <p:sldLayoutId id="2147483711" r:id="rId22"/>
    <p:sldLayoutId id="214748372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12992" y="520512"/>
            <a:ext cx="8566019" cy="581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</a:t>
            </a:r>
          </a:p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Gwasanaeth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 Hanes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Ddu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cy-GB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anwybyddus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diwgydd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wedi’i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anghenion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unigryw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plant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dosbarth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Dyna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gallwch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siwtio’ch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lleoliad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cefnidr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Stonewall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adnodd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gynhyrchu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leoli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ecwiti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lesbiaidd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deurhywiol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cwîar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cwestiynu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ace (LHDT+).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dychmygwn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mhobman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Cawsom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Llundain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1989,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partneriaethau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draws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degawd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diwethaf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trawsffurfiedig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ennill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priodas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ymgyrchoedd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rhaglenni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cynaliadwy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grymusrwydd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ffynnu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clywed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gwaith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seilio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tystiolaeth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arbenigedd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Stonewall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ddarparu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cefnogaeth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gyfystirio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bwriadu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cymryd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Gofrestredig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1101255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Lloegr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Cymru) a SC039681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Alban)</a:t>
            </a:r>
          </a:p>
        </p:txBody>
      </p:sp>
    </p:spTree>
    <p:extLst>
      <p:ext uri="{BB962C8B-B14F-4D97-AF65-F5344CB8AC3E}">
        <p14:creationId xmlns:p14="http://schemas.microsoft.com/office/powerpoint/2010/main" val="20329515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2802-B836-034D-BE41-035C5743B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908" y="169904"/>
            <a:ext cx="5466442" cy="3481304"/>
          </a:xfrm>
        </p:spPr>
        <p:txBody>
          <a:bodyPr/>
          <a:lstStyle/>
          <a:p>
            <a:pPr algn="ctr"/>
            <a:r>
              <a:rPr lang="cy-GB" sz="4800" dirty="0">
                <a:solidFill>
                  <a:schemeClr val="tx2"/>
                </a:solidFill>
                <a:latin typeface="+mj-lt"/>
              </a:rPr>
              <a:t>Pwy oedd y Black Panthers?</a:t>
            </a:r>
          </a:p>
          <a:p>
            <a:endParaRPr lang="cy-GB" sz="4800" dirty="0">
              <a:solidFill>
                <a:schemeClr val="tx2"/>
              </a:solidFill>
              <a:latin typeface="+mj-lt"/>
            </a:endParaRPr>
          </a:p>
          <a:p>
            <a:endParaRPr lang="cy-GB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5725631B-CDA7-FA45-B799-3E3091B261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 and image slide 2</a:t>
            </a:r>
          </a:p>
        </p:txBody>
      </p:sp>
      <p:pic>
        <p:nvPicPr>
          <p:cNvPr id="9" name="Picture Placeholder 8" descr="A group of children posing for a photo. They are holding leaflets which say 'why we are marching'">
            <a:extLst>
              <a:ext uri="{FF2B5EF4-FFF2-40B4-BE49-F238E27FC236}">
                <a16:creationId xmlns:a16="http://schemas.microsoft.com/office/drawing/2014/main" id="{AFDD4DC9-6DBB-4114-AB13-AE4C2194F80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1053" b="26703"/>
          <a:stretch/>
        </p:blipFill>
        <p:spPr>
          <a:xfrm>
            <a:off x="5975350" y="0"/>
            <a:ext cx="6216650" cy="685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1352453-DB56-4FDD-9EE7-915E3411C6D8}"/>
              </a:ext>
            </a:extLst>
          </p:cNvPr>
          <p:cNvSpPr txBox="1">
            <a:spLocks/>
          </p:cNvSpPr>
          <p:nvPr/>
        </p:nvSpPr>
        <p:spPr>
          <a:xfrm>
            <a:off x="508908" y="1810060"/>
            <a:ext cx="5069373" cy="52547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Mudiad gwleidyddol oedd yn cael ei arwain a’i redeg gan bobl ddu.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Roedden nhw’n protestio yn erbyn hiliaeth ac aflonyddwch gan yr heddlu.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Roedden nhw’n darparu brecwast am ddim i blant, yn cynnal canolfannau addysg a chlinigau iechyd.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7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ildren around a table in a community centre eating their free breakfast">
            <a:extLst>
              <a:ext uri="{FF2B5EF4-FFF2-40B4-BE49-F238E27FC236}">
                <a16:creationId xmlns:a16="http://schemas.microsoft.com/office/drawing/2014/main" id="{04906333-DDB9-4277-B68F-94EB626E1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211" y="3562349"/>
            <a:ext cx="358855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pic>
        <p:nvPicPr>
          <p:cNvPr id="10" name="Picture 9" descr="A picture containing person, scene, shop, crowd&#10;&#10;Description automatically generated">
            <a:extLst>
              <a:ext uri="{FF2B5EF4-FFF2-40B4-BE49-F238E27FC236}">
                <a16:creationId xmlns:a16="http://schemas.microsoft.com/office/drawing/2014/main" id="{21EA1915-A8D1-417C-9FFC-750F6F612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239" r="16834"/>
          <a:stretch/>
        </p:blipFill>
        <p:spPr>
          <a:xfrm>
            <a:off x="8381156" y="3562349"/>
            <a:ext cx="3603633" cy="31527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355438" y="733915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6600" dirty="0">
                <a:solidFill>
                  <a:schemeClr val="tx2"/>
                </a:solidFill>
                <a:latin typeface="+mj-lt"/>
              </a:rPr>
              <a:t>Pam roedd angen y Black Panthers?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C9AC0B-C822-4CA7-8E29-B786B9E9EE83}"/>
              </a:ext>
            </a:extLst>
          </p:cNvPr>
          <p:cNvSpPr txBox="1">
            <a:spLocks/>
          </p:cNvSpPr>
          <p:nvPr/>
        </p:nvSpPr>
        <p:spPr>
          <a:xfrm>
            <a:off x="4286644" y="3614180"/>
            <a:ext cx="3603632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4400" dirty="0">
                <a:solidFill>
                  <a:srgbClr val="A41B66"/>
                </a:solidFill>
              </a:rPr>
              <a:t>Beth yw hiliaeth?</a:t>
            </a:r>
          </a:p>
        </p:txBody>
      </p:sp>
      <p:pic>
        <p:nvPicPr>
          <p:cNvPr id="3" name="Picture 2" descr="Olive Morris holding a megaphone">
            <a:extLst>
              <a:ext uri="{FF2B5EF4-FFF2-40B4-BE49-F238E27FC236}">
                <a16:creationId xmlns:a16="http://schemas.microsoft.com/office/drawing/2014/main" id="{C8C09156-C8A8-446A-BD92-FCCCE43B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802"/>
          <a:stretch/>
        </p:blipFill>
        <p:spPr>
          <a:xfrm>
            <a:off x="8381156" y="3562349"/>
            <a:ext cx="3603633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0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607" y="13517"/>
            <a:ext cx="5165725" cy="3481304"/>
          </a:xfrm>
        </p:spPr>
        <p:txBody>
          <a:bodyPr/>
          <a:lstStyle/>
          <a:p>
            <a:pPr algn="ctr"/>
            <a:r>
              <a:rPr lang="cy-GB" sz="6600" dirty="0">
                <a:solidFill>
                  <a:schemeClr val="tx2"/>
                </a:solidFill>
                <a:latin typeface="+mj-lt"/>
              </a:rPr>
              <a:t>Byddwch fel Ted</a:t>
            </a:r>
          </a:p>
          <a:p>
            <a:pPr algn="l"/>
            <a:r>
              <a:rPr lang="cy-GB" sz="3600" dirty="0">
                <a:solidFill>
                  <a:schemeClr val="tx1"/>
                </a:solidFill>
                <a:latin typeface="Work Sans" pitchFamily="2" charset="0"/>
              </a:rPr>
              <a:t>Mae Ted Brown yn ymrwymedig i wneud y byd yn lle mwy teg. </a:t>
            </a: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4676" r="4676"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16C842-F87F-4D75-BDE4-044A11ABF14F}"/>
              </a:ext>
            </a:extLst>
          </p:cNvPr>
          <p:cNvSpPr txBox="1">
            <a:spLocks/>
          </p:cNvSpPr>
          <p:nvPr/>
        </p:nvSpPr>
        <p:spPr>
          <a:xfrm>
            <a:off x="337607" y="4217125"/>
            <a:ext cx="4717893" cy="52547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3600" dirty="0">
                <a:solidFill>
                  <a:schemeClr val="tx2"/>
                </a:solidFill>
                <a:latin typeface="Work Sans" pitchFamily="2" charset="0"/>
              </a:rPr>
              <a:t>Beth fyddwch chi’n ei wneud i wneud y byd yn lle mwy teg? </a:t>
            </a:r>
          </a:p>
        </p:txBody>
      </p:sp>
    </p:spTree>
    <p:extLst>
      <p:ext uri="{BB962C8B-B14F-4D97-AF65-F5344CB8AC3E}">
        <p14:creationId xmlns:p14="http://schemas.microsoft.com/office/powerpoint/2010/main" val="267322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08757-C0FC-C043-82B7-2CB908685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>
                <a:solidFill>
                  <a:schemeClr val="tx2"/>
                </a:solidFill>
              </a:rPr>
              <a:t>Mis Hanes Pobl ddu</a:t>
            </a:r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EC1C840C-993C-124D-9172-5FEB498E2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Opening title slide</a:t>
            </a:r>
          </a:p>
        </p:txBody>
      </p:sp>
    </p:spTree>
    <p:extLst>
      <p:ext uri="{BB962C8B-B14F-4D97-AF65-F5344CB8AC3E}">
        <p14:creationId xmlns:p14="http://schemas.microsoft.com/office/powerpoint/2010/main" val="324256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E557B5-AC1E-5644-9241-D41E916F0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9583" y="418099"/>
            <a:ext cx="10363200" cy="3481304"/>
          </a:xfrm>
        </p:spPr>
        <p:txBody>
          <a:bodyPr/>
          <a:lstStyle/>
          <a:p>
            <a:r>
              <a:rPr lang="es-ES" sz="4800" dirty="0">
                <a:solidFill>
                  <a:schemeClr val="tx2"/>
                </a:solidFill>
                <a:latin typeface="+mj-lt"/>
              </a:rPr>
              <a:t>Beth </a:t>
            </a:r>
            <a:r>
              <a:rPr lang="es-ES" sz="4800" dirty="0" err="1">
                <a:solidFill>
                  <a:schemeClr val="tx2"/>
                </a:solidFill>
                <a:latin typeface="+mj-lt"/>
              </a:rPr>
              <a:t>yw</a:t>
            </a:r>
            <a:r>
              <a:rPr lang="es-ES" sz="4800" dirty="0">
                <a:solidFill>
                  <a:schemeClr val="tx2"/>
                </a:solidFill>
                <a:latin typeface="+mj-lt"/>
              </a:rPr>
              <a:t> Mis </a:t>
            </a:r>
            <a:r>
              <a:rPr lang="es-ES" sz="4800" dirty="0" err="1">
                <a:solidFill>
                  <a:schemeClr val="tx2"/>
                </a:solidFill>
                <a:latin typeface="+mj-lt"/>
              </a:rPr>
              <a:t>Hanes</a:t>
            </a:r>
            <a:r>
              <a:rPr lang="es-E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4800" dirty="0" err="1">
                <a:solidFill>
                  <a:schemeClr val="tx2"/>
                </a:solidFill>
                <a:latin typeface="+mj-lt"/>
              </a:rPr>
              <a:t>Pobl</a:t>
            </a:r>
            <a:r>
              <a:rPr lang="es-ES" sz="4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sz="4800" dirty="0" err="1">
                <a:solidFill>
                  <a:schemeClr val="tx2"/>
                </a:solidFill>
                <a:latin typeface="+mj-lt"/>
              </a:rPr>
              <a:t>Ddu</a:t>
            </a:r>
            <a:r>
              <a:rPr lang="es-ES" sz="4800" dirty="0">
                <a:solidFill>
                  <a:schemeClr val="tx2"/>
                </a:solidFill>
                <a:latin typeface="+mj-lt"/>
              </a:rPr>
              <a:t>?</a:t>
            </a:r>
            <a:endParaRPr lang="en-US" sz="4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7B7FE87-4253-AB40-92CF-7B2CC0325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Divider slide 2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ACFB2E2-9BD1-4634-96E3-ADF5A80E8DF9}"/>
              </a:ext>
            </a:extLst>
          </p:cNvPr>
          <p:cNvSpPr txBox="1">
            <a:spLocks/>
          </p:cNvSpPr>
          <p:nvPr/>
        </p:nvSpPr>
        <p:spPr>
          <a:xfrm>
            <a:off x="5637402" y="1628906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chemeClr val="tx1"/>
                </a:solidFill>
              </a:rPr>
              <a:t>?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8FCA778-E1A6-4F73-B02F-9275E4E8A129}"/>
              </a:ext>
            </a:extLst>
          </p:cNvPr>
          <p:cNvSpPr txBox="1">
            <a:spLocks/>
          </p:cNvSpPr>
          <p:nvPr/>
        </p:nvSpPr>
        <p:spPr>
          <a:xfrm>
            <a:off x="3776444" y="2662150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chemeClr val="bg1">
                    <a:lumMod val="25000"/>
                  </a:schemeClr>
                </a:solidFill>
              </a:rPr>
              <a:t>?</a:t>
            </a:r>
            <a:endParaRPr lang="en-US" sz="199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A0FA2FE-2EEE-4668-AE3D-1DB9DA06F688}"/>
              </a:ext>
            </a:extLst>
          </p:cNvPr>
          <p:cNvSpPr txBox="1">
            <a:spLocks/>
          </p:cNvSpPr>
          <p:nvPr/>
        </p:nvSpPr>
        <p:spPr>
          <a:xfrm>
            <a:off x="7326386" y="2662150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rgbClr val="007488"/>
                </a:solidFill>
              </a:rPr>
              <a:t>?</a:t>
            </a:r>
            <a:endParaRPr lang="en-US" sz="19900" dirty="0">
              <a:solidFill>
                <a:srgbClr val="007488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EB527F9-D9C0-419A-8CB3-DD5D1B109E32}"/>
              </a:ext>
            </a:extLst>
          </p:cNvPr>
          <p:cNvSpPr txBox="1">
            <a:spLocks/>
          </p:cNvSpPr>
          <p:nvPr/>
        </p:nvSpPr>
        <p:spPr>
          <a:xfrm>
            <a:off x="2652319" y="1628906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chemeClr val="tx1"/>
                </a:solidFill>
              </a:rPr>
              <a:t>?</a:t>
            </a:r>
            <a:endParaRPr lang="en-US" sz="19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2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842" y="365125"/>
            <a:ext cx="7476746" cy="3481304"/>
          </a:xfrm>
        </p:spPr>
        <p:txBody>
          <a:bodyPr/>
          <a:lstStyle/>
          <a:p>
            <a:pPr algn="ctr"/>
            <a:r>
              <a:rPr lang="cy-GB" sz="8800" dirty="0">
                <a:solidFill>
                  <a:schemeClr val="tx2"/>
                </a:solidFill>
                <a:latin typeface="+mj-lt"/>
              </a:rPr>
              <a:t>Ted</a:t>
            </a:r>
            <a:r>
              <a:rPr lang="cy-GB" sz="8800" dirty="0"/>
              <a:t> </a:t>
            </a:r>
            <a:r>
              <a:rPr lang="cy-GB" sz="8800" dirty="0">
                <a:solidFill>
                  <a:schemeClr val="tx2"/>
                </a:solidFill>
                <a:latin typeface="+mj-lt"/>
              </a:rPr>
              <a:t>Brown</a:t>
            </a:r>
          </a:p>
          <a:p>
            <a:pPr algn="ctr"/>
            <a:r>
              <a:rPr lang="cy-GB" sz="4000" dirty="0">
                <a:solidFill>
                  <a:schemeClr val="tx1"/>
                </a:solidFill>
                <a:latin typeface="Work Sans" pitchFamily="2" charset="0"/>
              </a:rPr>
              <a:t>Pa gliwiau yn y llun sy’n dweud wrthon ni pwy yw Ted a pham ei bod hi’n bwysig ein bod ni’n dysgu amdano?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7" name="Picture 2" descr="Three men posing for a photo in a park. Ted Brown, a young black man is in the photo. His friend is holding a sign that says 'homosexuals are...'">
            <a:extLst>
              <a:ext uri="{FF2B5EF4-FFF2-40B4-BE49-F238E27FC236}">
                <a16:creationId xmlns:a16="http://schemas.microsoft.com/office/drawing/2014/main" id="{9E71E897-5A42-417C-82A5-53DBB0549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2641" y="0"/>
            <a:ext cx="391935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recent photo of Ted Brown with some older people. He is raising a fist and holding a banner.">
            <a:extLst>
              <a:ext uri="{FF2B5EF4-FFF2-40B4-BE49-F238E27FC236}">
                <a16:creationId xmlns:a16="http://schemas.microsoft.com/office/drawing/2014/main" id="{88D1EBA5-1371-4B83-8220-E130141055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239" r="16834"/>
          <a:stretch/>
        </p:blipFill>
        <p:spPr>
          <a:xfrm>
            <a:off x="8272641" y="3429000"/>
            <a:ext cx="39193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5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914" y="295252"/>
            <a:ext cx="6084674" cy="3481304"/>
          </a:xfrm>
        </p:spPr>
        <p:txBody>
          <a:bodyPr/>
          <a:lstStyle/>
          <a:p>
            <a:pPr algn="ctr"/>
            <a:r>
              <a:rPr lang="cy-GB" sz="8800" dirty="0">
                <a:solidFill>
                  <a:schemeClr val="tx2"/>
                </a:solidFill>
                <a:latin typeface="+mj-lt"/>
              </a:rPr>
              <a:t>Ted Brown</a:t>
            </a:r>
            <a:endParaRPr lang="cy-GB" dirty="0">
              <a:solidFill>
                <a:schemeClr val="tx1"/>
              </a:solidFill>
            </a:endParaRPr>
          </a:p>
          <a:p>
            <a:pPr algn="ctr"/>
            <a:r>
              <a:rPr lang="cy-GB" sz="4000" dirty="0">
                <a:solidFill>
                  <a:schemeClr val="tx1"/>
                </a:solidFill>
                <a:latin typeface="Work Sans" pitchFamily="2" charset="0"/>
              </a:rPr>
              <a:t>Rhagor o gliwiau o ddigwyddiad y gwnaeth Ted helpu i’w drefnu.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pic>
        <p:nvPicPr>
          <p:cNvPr id="1026" name="Picture 2" descr="A photo of LGBTQ+ people having a kiss in at Trafalgar Square.">
            <a:extLst>
              <a:ext uri="{FF2B5EF4-FFF2-40B4-BE49-F238E27FC236}">
                <a16:creationId xmlns:a16="http://schemas.microsoft.com/office/drawing/2014/main" id="{A37E0172-CBAF-44F9-87F9-458CD9163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8023" y="0"/>
            <a:ext cx="500397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FB97A6F8-8D46-4B79-980E-50C3993CE2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35" t="26396" b="11240"/>
          <a:stretch/>
        </p:blipFill>
        <p:spPr>
          <a:xfrm>
            <a:off x="8158893" y="2927446"/>
            <a:ext cx="331089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535" y="37579"/>
            <a:ext cx="5590985" cy="3481304"/>
          </a:xfrm>
        </p:spPr>
        <p:txBody>
          <a:bodyPr/>
          <a:lstStyle/>
          <a:p>
            <a:pPr algn="ctr"/>
            <a:r>
              <a:rPr lang="cy-GB" sz="8800" dirty="0">
                <a:solidFill>
                  <a:schemeClr val="tx2"/>
                </a:solidFill>
                <a:latin typeface="+mj-lt"/>
              </a:rPr>
              <a:t>Ted Brown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Un o aelodau cynnar y Ffrynt Rhyddhad Hoyw.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Yn 1972, chwaraeodd ran yn trefnu’r orymdaith Pride LHDTC+ gyntaf yn Llundain.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Roedd gorymdaith drwy Lundain, ac yna cafwyd protest gusanu ar Sgwâr Trafalgar.</a:t>
            </a: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4676" r="4676"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C55B2-79D9-1E42-BE27-DC98C748E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130" y="265046"/>
            <a:ext cx="10363200" cy="3481304"/>
          </a:xfrm>
        </p:spPr>
        <p:txBody>
          <a:bodyPr/>
          <a:lstStyle/>
          <a:p>
            <a:r>
              <a:rPr lang="en-GB" sz="6600" dirty="0" err="1">
                <a:solidFill>
                  <a:schemeClr val="tx2"/>
                </a:solidFill>
                <a:latin typeface="+mj-lt"/>
              </a:rPr>
              <a:t>Ydych</a:t>
            </a:r>
            <a:r>
              <a:rPr lang="en-GB" sz="6600" dirty="0">
                <a:solidFill>
                  <a:schemeClr val="tx2"/>
                </a:solidFill>
                <a:latin typeface="+mj-lt"/>
              </a:rPr>
              <a:t> chi </a:t>
            </a:r>
            <a:r>
              <a:rPr lang="en-GB" sz="6600" dirty="0" err="1">
                <a:solidFill>
                  <a:schemeClr val="tx2"/>
                </a:solidFill>
                <a:latin typeface="+mj-lt"/>
              </a:rPr>
              <a:t>wedi</a:t>
            </a:r>
            <a:r>
              <a:rPr lang="en-GB" sz="6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6600" dirty="0" err="1">
                <a:solidFill>
                  <a:schemeClr val="tx2"/>
                </a:solidFill>
                <a:latin typeface="+mj-lt"/>
              </a:rPr>
              <a:t>clywed</a:t>
            </a:r>
            <a:r>
              <a:rPr lang="en-GB" sz="6600" dirty="0">
                <a:solidFill>
                  <a:schemeClr val="tx2"/>
                </a:solidFill>
                <a:latin typeface="+mj-lt"/>
              </a:rPr>
              <a:t> am </a:t>
            </a:r>
            <a:r>
              <a:rPr lang="en-GB" sz="6600" dirty="0" err="1">
                <a:solidFill>
                  <a:schemeClr val="tx2"/>
                </a:solidFill>
                <a:latin typeface="+mj-lt"/>
              </a:rPr>
              <a:t>orymdaith</a:t>
            </a:r>
            <a:r>
              <a:rPr lang="en-GB" sz="6600" dirty="0">
                <a:solidFill>
                  <a:schemeClr val="tx2"/>
                </a:solidFill>
                <a:latin typeface="+mj-lt"/>
              </a:rPr>
              <a:t> Pride LHDTC+?</a:t>
            </a:r>
            <a:endParaRPr lang="en-US" sz="6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pic>
        <p:nvPicPr>
          <p:cNvPr id="12" name="Picture 11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47782E43-1C82-416A-9191-2A8A722E9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9"/>
          <a:stretch/>
        </p:blipFill>
        <p:spPr>
          <a:xfrm>
            <a:off x="184260" y="3562350"/>
            <a:ext cx="3603632" cy="3151845"/>
          </a:xfrm>
          <a:prstGeom prst="rect">
            <a:avLst/>
          </a:prstGeom>
        </p:spPr>
      </p:pic>
      <p:pic>
        <p:nvPicPr>
          <p:cNvPr id="7" name="Picture 6" descr="A colourful photo of Birmingham Pride. There are lots of people, colourful signs and people with rainbow flags.">
            <a:extLst>
              <a:ext uri="{FF2B5EF4-FFF2-40B4-BE49-F238E27FC236}">
                <a16:creationId xmlns:a16="http://schemas.microsoft.com/office/drawing/2014/main" id="{0322EE00-98DA-412C-AE0F-BFE37FFE1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-25" r="30033" b="25"/>
          <a:stretch/>
        </p:blipFill>
        <p:spPr>
          <a:xfrm>
            <a:off x="8404109" y="3562350"/>
            <a:ext cx="3603631" cy="3142432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EC354F9-9FF3-438B-9B8E-1EB0A46A49F9}"/>
              </a:ext>
            </a:extLst>
          </p:cNvPr>
          <p:cNvSpPr txBox="1">
            <a:spLocks/>
          </p:cNvSpPr>
          <p:nvPr/>
        </p:nvSpPr>
        <p:spPr>
          <a:xfrm>
            <a:off x="4160914" y="3691890"/>
            <a:ext cx="3603632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A41B66"/>
                </a:solidFill>
              </a:rPr>
              <a:t>Llundain</a:t>
            </a:r>
            <a:r>
              <a:rPr lang="en-GB" sz="3200" dirty="0">
                <a:solidFill>
                  <a:srgbClr val="A41B66"/>
                </a:solidFill>
              </a:rPr>
              <a:t>, 1972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B228E10-AECA-4DB6-9B88-2C9BC2103B32}"/>
              </a:ext>
            </a:extLst>
          </p:cNvPr>
          <p:cNvSpPr txBox="1">
            <a:spLocks/>
          </p:cNvSpPr>
          <p:nvPr/>
        </p:nvSpPr>
        <p:spPr>
          <a:xfrm>
            <a:off x="4427455" y="6001565"/>
            <a:ext cx="3603632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A41B66"/>
                </a:solidFill>
              </a:rPr>
              <a:t>Birmingham, 2019</a:t>
            </a:r>
          </a:p>
        </p:txBody>
      </p:sp>
    </p:spTree>
    <p:extLst>
      <p:ext uri="{BB962C8B-B14F-4D97-AF65-F5344CB8AC3E}">
        <p14:creationId xmlns:p14="http://schemas.microsoft.com/office/powerpoint/2010/main" val="53651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2802-B836-034D-BE41-035C5743B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000" y="27165"/>
            <a:ext cx="5577254" cy="3481304"/>
          </a:xfrm>
        </p:spPr>
        <p:txBody>
          <a:bodyPr/>
          <a:lstStyle/>
          <a:p>
            <a:pPr algn="ctr"/>
            <a:r>
              <a:rPr lang="cy-GB" sz="4800" dirty="0">
                <a:solidFill>
                  <a:schemeClr val="tx2"/>
                </a:solidFill>
                <a:latin typeface="+mj-lt"/>
              </a:rPr>
              <a:t>Pwy yw’r Ffrynt Rhyddhad Hoyw?</a:t>
            </a:r>
          </a:p>
          <a:p>
            <a:endParaRPr lang="cy-GB" u="sng" dirty="0"/>
          </a:p>
          <a:p>
            <a:endParaRPr lang="cy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E01987-4DCE-423F-8358-9C4781811D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5725631B-CDA7-FA45-B799-3E3091B261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 and image slide 2</a:t>
            </a:r>
          </a:p>
        </p:txBody>
      </p:sp>
      <p:pic>
        <p:nvPicPr>
          <p:cNvPr id="8" name="Picture Placeholder 7" descr="A woman in a velvet dress standing outside the Mangrove restaurant. It has a sign in metallic letters that says 'Mangrove', there is mesh across the bottom of the window.">
            <a:extLst>
              <a:ext uri="{FF2B5EF4-FFF2-40B4-BE49-F238E27FC236}">
                <a16:creationId xmlns:a16="http://schemas.microsoft.com/office/drawing/2014/main" id="{370935DA-9EA3-4839-8E67-0071D2CFB4F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9756" r="37366"/>
          <a:stretch/>
        </p:blipFill>
        <p:spPr>
          <a:xfrm>
            <a:off x="5975350" y="0"/>
            <a:ext cx="6216650" cy="685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1352453-DB56-4FDD-9EE7-915E3411C6D8}"/>
              </a:ext>
            </a:extLst>
          </p:cNvPr>
          <p:cNvSpPr txBox="1">
            <a:spLocks/>
          </p:cNvSpPr>
          <p:nvPr/>
        </p:nvSpPr>
        <p:spPr>
          <a:xfrm>
            <a:off x="193000" y="1971278"/>
            <a:ext cx="5577254" cy="52547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chemeClr val="tx1"/>
                </a:solidFill>
                <a:latin typeface="Work Sans" pitchFamily="2" charset="0"/>
              </a:rPr>
              <a:t>Cynhaliodd y Ffrynt Rhyddhad Hoyw eu cyfarfod cyntaf ym Mhrydain yn 1970, ar ôl cael eu hysbrydoli gan Derfysgoedd Stonewall yn 1969.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chemeClr val="tx1"/>
                </a:solidFill>
                <a:latin typeface="Work Sans" pitchFamily="2" charset="0"/>
              </a:rPr>
              <a:t>Cynhalion nhw eu protest gyntaf yn 1970 ac roedd y mudiad yn cael ei redeg gan bobl oedd yn cwrdd yn y Mangrove, sef bwyty Caribïaidd yn Llundain.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chemeClr val="tx1"/>
                </a:solidFill>
                <a:latin typeface="Work Sans" pitchFamily="2" charset="0"/>
              </a:rPr>
              <a:t>Cafodd y Ffrynt Rhyddhad Hoyw eu hysbrydoli gan y Black Panthers ac roedd ganddyn nhw gysylltiadau â nhw.</a:t>
            </a:r>
          </a:p>
        </p:txBody>
      </p:sp>
    </p:spTree>
    <p:extLst>
      <p:ext uri="{BB962C8B-B14F-4D97-AF65-F5344CB8AC3E}">
        <p14:creationId xmlns:p14="http://schemas.microsoft.com/office/powerpoint/2010/main" val="227189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355438" y="733915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6600" dirty="0">
                <a:solidFill>
                  <a:schemeClr val="tx2"/>
                </a:solidFill>
                <a:latin typeface="+mj-lt"/>
              </a:rPr>
              <a:t>Pwy gyrhaeddodd yn gyntaf?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E4620B0-F985-4954-B3C8-5EACDA4C6AB6}"/>
              </a:ext>
            </a:extLst>
          </p:cNvPr>
          <p:cNvSpPr txBox="1">
            <a:spLocks/>
          </p:cNvSpPr>
          <p:nvPr/>
        </p:nvSpPr>
        <p:spPr>
          <a:xfrm>
            <a:off x="3619584" y="3691890"/>
            <a:ext cx="3603632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3200" dirty="0">
                <a:solidFill>
                  <a:srgbClr val="A41B66"/>
                </a:solidFill>
              </a:rPr>
              <a:t>Y Black Panther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D84273C-4D65-4A09-94C0-AD4C7D811281}"/>
              </a:ext>
            </a:extLst>
          </p:cNvPr>
          <p:cNvSpPr txBox="1">
            <a:spLocks/>
          </p:cNvSpPr>
          <p:nvPr/>
        </p:nvSpPr>
        <p:spPr>
          <a:xfrm>
            <a:off x="4793289" y="5695867"/>
            <a:ext cx="3779127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y-GB" sz="3200" dirty="0">
                <a:solidFill>
                  <a:srgbClr val="A41B66"/>
                </a:solidFill>
              </a:rPr>
              <a:t>Y Black </a:t>
            </a:r>
            <a:r>
              <a:rPr lang="cy-GB" sz="3200" dirty="0" err="1">
                <a:solidFill>
                  <a:srgbClr val="A41B66"/>
                </a:solidFill>
              </a:rPr>
              <a:t>Panthers</a:t>
            </a:r>
            <a:endParaRPr lang="cy-GB" sz="3200" dirty="0">
              <a:solidFill>
                <a:srgbClr val="A41B66"/>
              </a:solidFill>
            </a:endParaRPr>
          </a:p>
        </p:txBody>
      </p:sp>
      <p:pic>
        <p:nvPicPr>
          <p:cNvPr id="2" name="Picture 2" descr="Image of Marvel's Black Panther.">
            <a:extLst>
              <a:ext uri="{FF2B5EF4-FFF2-40B4-BE49-F238E27FC236}">
                <a16:creationId xmlns:a16="http://schemas.microsoft.com/office/drawing/2014/main" id="{B8B208E8-296F-4F9B-856D-E04AEECA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9" y="3504155"/>
            <a:ext cx="3210969" cy="32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hoto of the British Black Panthers on a protest march. They have a number of anti racist banners.">
            <a:extLst>
              <a:ext uri="{FF2B5EF4-FFF2-40B4-BE49-F238E27FC236}">
                <a16:creationId xmlns:a16="http://schemas.microsoft.com/office/drawing/2014/main" id="{C6BA172B-0BE2-4AAA-8F0E-5942FA8E3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60502" y="3522344"/>
            <a:ext cx="3210969" cy="31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4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onewall Youth">
      <a:dk1>
        <a:srgbClr val="131F2A"/>
      </a:dk1>
      <a:lt1>
        <a:srgbClr val="FEFFFF"/>
      </a:lt1>
      <a:dk2>
        <a:srgbClr val="A41B66"/>
      </a:dk2>
      <a:lt2>
        <a:srgbClr val="FDC24C"/>
      </a:lt2>
      <a:accent1>
        <a:srgbClr val="F1F1F1"/>
      </a:accent1>
      <a:accent2>
        <a:srgbClr val="FDC24C"/>
      </a:accent2>
      <a:accent3>
        <a:srgbClr val="A41B66"/>
      </a:accent3>
      <a:accent4>
        <a:srgbClr val="FDC24C"/>
      </a:accent4>
      <a:accent5>
        <a:srgbClr val="131F2A"/>
      </a:accent5>
      <a:accent6>
        <a:srgbClr val="FEFFFF"/>
      </a:accent6>
      <a:hlink>
        <a:srgbClr val="A41B66"/>
      </a:hlink>
      <a:folHlink>
        <a:srgbClr val="FDC24C"/>
      </a:folHlink>
    </a:clrScheme>
    <a:fontScheme name="Custom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NEWALL_Youth Theme Template" id="{5310D705-0E71-4C4C-90EA-EA6BAF9E469D}" vid="{30309801-78C5-6B46-979F-8738F48F6E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STONEWALL_Youth Theme Template</Template>
  <TotalTime>0</TotalTime>
  <Words>1857</Words>
  <Application>Microsoft Office PowerPoint</Application>
  <PresentationFormat>Widescreen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WORK SANS BOLD ROMAN</vt:lpstr>
      <vt:lpstr>Stonewall Voice Bold Condensed</vt:lpstr>
      <vt:lpstr>Calibri</vt:lpstr>
      <vt:lpstr>Arial</vt:lpstr>
      <vt:lpstr>Stonewall Voice Stonewall Proud</vt:lpstr>
      <vt:lpstr>Work Sans</vt:lpstr>
      <vt:lpstr>WORK SANS MEDIUM ROMAN</vt:lpstr>
      <vt:lpstr>Office Theme</vt:lpstr>
      <vt:lpstr>PowerPoint Presentation</vt:lpstr>
      <vt:lpstr>Opening title slide</vt:lpstr>
      <vt:lpstr>Divider slide 2</vt:lpstr>
      <vt:lpstr>Quote and image slide 1</vt:lpstr>
      <vt:lpstr>Quote and image slide 1</vt:lpstr>
      <vt:lpstr>Quote and image slide 1</vt:lpstr>
      <vt:lpstr>Infographic slide - style 1</vt:lpstr>
      <vt:lpstr>Quote and image slide 2</vt:lpstr>
      <vt:lpstr>Infographic slide - style 1</vt:lpstr>
      <vt:lpstr>Quote and image slide 2</vt:lpstr>
      <vt:lpstr>Infographic slide - style 1</vt:lpstr>
      <vt:lpstr>Quote and image 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2021-09-14T08:49:05Z</dcterms:created>
  <dcterms:modified xsi:type="dcterms:W3CDTF">2022-11-10T13:26:13Z</dcterms:modified>
</cp:coreProperties>
</file>