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96" r:id="rId1"/>
  </p:sldMasterIdLst>
  <p:notesMasterIdLst>
    <p:notesMasterId r:id="rId11"/>
  </p:notesMasterIdLst>
  <p:sldIdLst>
    <p:sldId id="286" r:id="rId2"/>
    <p:sldId id="256" r:id="rId3"/>
    <p:sldId id="258" r:id="rId4"/>
    <p:sldId id="276" r:id="rId5"/>
    <p:sldId id="282" r:id="rId6"/>
    <p:sldId id="284" r:id="rId7"/>
    <p:sldId id="285" r:id="rId8"/>
    <p:sldId id="280" r:id="rId9"/>
    <p:sldId id="28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tonewall Voice Bold Condensed" panose="00000800000000000000" pitchFamily="2" charset="0"/>
      <p:bold r:id="rId16"/>
    </p:embeddedFont>
    <p:embeddedFont>
      <p:font typeface="Stonewall Voice Stonewall Proud" panose="00000500000000000000" pitchFamily="2" charset="0"/>
      <p:regular r:id="rId17"/>
    </p:embeddedFont>
    <p:embeddedFont>
      <p:font typeface="Work Sans" pitchFamily="2" charset="0"/>
      <p:regular r:id="rId18"/>
      <p:bold r:id="rId19"/>
      <p:italic r:id="rId20"/>
      <p:boldItalic r:id="rId21"/>
    </p:embeddedFont>
    <p:embeddedFont>
      <p:font typeface="WORK SANS BOLD ROMAN" panose="020B0604020202020204" charset="0"/>
      <p:bold r:id="rId22"/>
    </p:embeddedFont>
    <p:embeddedFont>
      <p:font typeface="WORK SANS MEDIUM ROMAN" panose="020B0604020202020204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8"/>
    <a:srgbClr val="FEC34D"/>
    <a:srgbClr val="FFFFFF"/>
    <a:srgbClr val="A41B66"/>
    <a:srgbClr val="FFC3DF"/>
    <a:srgbClr val="F0C1FF"/>
    <a:srgbClr val="ACDDCC"/>
    <a:srgbClr val="5255C3"/>
    <a:srgbClr val="A41B67"/>
    <a:srgbClr val="B8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87A8F-4C21-4C7D-833E-E74739394BBD}" v="4" dt="2021-10-01T09:24:58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5201" autoAdjust="0"/>
  </p:normalViewPr>
  <p:slideViewPr>
    <p:cSldViewPr snapToGrid="0" snapToObjects="1">
      <p:cViewPr varScale="1">
        <p:scale>
          <a:sx n="35" d="100"/>
          <a:sy n="35" d="100"/>
        </p:scale>
        <p:origin x="105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AFD-4008-744F-BC05-61287700DC6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E6B5-11E3-EA42-A004-90E27F73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Visit </a:t>
            </a:r>
            <a:r>
              <a:rPr lang="en-US" dirty="0"/>
              <a:t>our website for the lesson plan to accompany this PowerPoint.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hwn yn wasanaeth ar gyfer disgyblion Dosbarth Derbyn a Chyfnod Allweddol 1.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Ewch i’n gwefan www.stonewall.cymru i weld gwasanaeth tebyg ar gyfer disgyblion Cyfnod Allweddol 2 neu ddisgyblion oed uwchradd.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fersiynau o’r gwasanaeth yma ar gael ar gyfer plant a phobl ifanc sydd â ADY hefyd.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ydyn nhw wedi clywed am Fis Hanes Pobl Ddu o’r blaen.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 gallai fod ei angen?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nad yw pobl yn aml yn gwybod llawer am hanes pobl Ddu yng ngwledydd Prydain ac ar draws y byd.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rheswm am hynny yw bod rhai pobl yn meddwl bod bywydau pobl wyn yn bwysicach.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Rydyn ni’n gwybod nad yw hynny’n wir a’i bod hi’n bwysig clywed straeon gan lawer o bobl wahanol.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rydyn ni’n dathlu Mis Hanes Pobl Ddu –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roi cyfle i ni ganolbwyntio ar ddysgu am straeon a bywydau pobl Ddu.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dyna’n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union beth rydyn ni’n mynd i fod yn ei wneud yn y gwasanaeth yma.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Cyflwyno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– o’r lluniau, a yw’r disgyblion yn gallu gweld unrhyw gliwiau sy’n dangos pwy yw e neu beth roedd yn rhan ohono?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6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Cyflwyno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– yn ystod y 1970au, trefnodd lawer o orymdeithiau protest yn Llundain.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y 1970au, roedd pobl LHDTC+ yn cael eu trin yn annheg iawn.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a’i ffrindiau’n gofyn i bobl LHDTC+ gael eu trin yn deg.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hynny’n golygu trin rhywun yn deg p’un a ydyn nhw’n cwympo mewn cariad gyda dyn, menyw neu rywun anneuaidd, a’u trin nhw’n deg p’un a ydyn nhw’n draws ai peidio.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a’i ffrindiau mewn grŵp o’r enw y Ffrynt Rhyddhad Hoyw.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Cafodd y grŵp yma ei ysbrydoli gan fudiad o’r enw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390"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(Mae gwybodaeth gefndir i athrawon ar gael yn https://galop.org.uk/about/history/)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gyrhaeddodd yn gyntaf!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Credir bod y bobl a ddyfeisiodd y cymeriad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Marvel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 wedi cael eu hysbrydoli gan logo’r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disgyblion: Beth yw hiliaeth?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Ydych chi wedi clywed y gair yma o’r blaen?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i bawb gael eu trin yn deg.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mai hiliaeth yw’r term am drin pobl yn annheg ar sail lliw eu croen.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y gorffennol, roedd hiliaeth ym mhob man ac roedd yn effeithio ar bob rhan o fywyd rhywun.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anffodus, mae hiliaeth yn dal i fodoli ac mae gan bob un ohonon ni ran i’w chwarae wrth ddweud na i hiliaeth.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Esboniwch, pan fydd pêl-droedwyr yn pen-linio cyn gemau pêl-droed mai protest yn erbyn hiliaeth yw hynny.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(Mae gwybodaeth gefndir i athrawon ar gael yn: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https://library.oapen.org/handle/20.500.12657/22310)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wedi gweithio i wneud y byd yn lle mwy teg.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Roedden nhw am i blant fynd i’r ysgol gyda bwyd yn eu boliau, felly roedden nhw’n paratoi brecwast am ddim.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Roedden nhw am i bobl ddysgu am Hanes Pobl ddu, felly roedden nhw’n dysgu pobl amdano.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Roedden nhw am i Bobl ddu a Phobl o Liw gael eu trin yn deg, felly roedden nhw’n trefnu protestiadau ac yn siarad yn erbyn hiliaeth.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yn parhau i fod yn ymrwymedig i fynd i’r afael â phob math o anghyfiawnder, ond hiliaeth, homoffobia, deuffobia a thrawsffobia yn benodol.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am wneud y byd yn lle mwy teg.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feddwl am beth fyddan nhw’n ei wneud yn eu bywydau bob dydd i wneud y byd yn lle mwy teg.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E15D33-1FA9-8E4E-AEA8-CC111E470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8765" y="123865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PRESENTATION HEADLINE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DAA9114-5D2A-FC48-98D1-C73779711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765" y="2667609"/>
            <a:ext cx="8916152" cy="146104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DEB529-26BA-E047-B11B-C9684CE7F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765" y="416413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1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GB" dirty="0"/>
              <a:t>00.00.0000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87AD-6699-B547-B82A-86630FD78F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6A85C1-5361-A443-A46C-C402D0FC2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bg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81B77A3-0F7B-E14F-A2A0-9EC6572A5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76A0F7-7046-1F4B-9E51-F25894703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4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30709-9D0D-1A43-980B-845216BCA6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663A2B4-F35E-3543-B53E-461F63F3E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E1F237E-50F6-DB46-82F0-50C299D8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535B15-D32A-C249-BA4C-E9C5AB4B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18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5A6F4B2-83FB-0A42-B6DF-DF3A5A03E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99AEEF3-BAF8-3A4F-B47B-206C84A11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290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424921D-8AC0-4449-AE1C-C064D179A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4C42EA-B131-3342-85DE-8D68D2CD0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08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B7D7F5B-EF74-EE4C-BBB2-7CF94A689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23ACB66-2A8B-C24D-8F2C-EEAE75314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7E7B9A-33D6-6245-B298-DD4DEA62C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0BB37-C483-F34A-B538-000E37017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5AD72-DA38-DD48-AA6A-2AACDB9F4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5089D6-989B-C34F-B2F1-275D44D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963EB0-45EB-0F47-9E21-E46CFD93C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68D376-EF86-9E47-B024-E66B704E7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A8C30-F3AC-F84C-A9BB-82062127387D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99AB6E-48E7-C244-AFE7-16405DF41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E25C84-A1EA-A34E-8C42-FAD16C5A9C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55BF090-6446-F348-ADA0-D9CE79593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0535FEE-CFBA-4440-A8CF-1D9B9EAB2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3D33E93-B7CD-E24F-A8B1-5960C0929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9BE11B1-D450-BB4D-B090-844B90242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2425"/>
            <a:ext cx="5710237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7AACC1-C32B-6847-AAB4-B92796D518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777631"/>
            <a:ext cx="5710237" cy="727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Table description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5E67D97-898E-3F42-B50F-90393D95544A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096000" y="1700213"/>
            <a:ext cx="5710238" cy="45608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>
              <a:buNone/>
              <a:defRPr sz="1600" b="0" i="0"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insert table data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FBED14-2C47-6E44-A1C8-537CDDC7AA02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6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1D998A-C211-6446-8F01-2424DD456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F9FF31E-9D43-2445-B8C3-C5A6084E7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51ECFC7-6CDD-BE43-A58C-52A1569C0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7A2E474-EF79-BE41-ADAD-C4AB3D928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11450636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F861DBD-3AB0-F944-97A0-4C430C688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11450636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2D4F57-11E0-1043-B69F-7527DB0BE98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95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F3C046-6F28-9943-84C8-0AB796568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A6B5F7-081F-234F-B82B-92A60A57C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FC8D631-65DE-F340-A975-104B1EEAD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004468"/>
            <a:ext cx="114506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FEDE389-9BC8-1340-8AAA-238E2D196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2465984"/>
            <a:ext cx="11450637" cy="1972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711F-1A11-8F4A-8CD4-4E30AD30091E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E121-3D49-9246-888F-45D4B582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4922838"/>
            <a:ext cx="11452225" cy="143351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652343-FD22-A84F-ACD0-45EDB790EA11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78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+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1406-9C72-A34A-ACE7-2FD76EB65047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445E6FC-22EF-7442-8495-BDC7E9ECB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42291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11D4046-63B9-7345-9C76-40D2D9F7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016" y="510988"/>
            <a:ext cx="5010242" cy="42053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6BCC8-C6D1-6C41-A0C0-70BCBF430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0" y="4716381"/>
            <a:ext cx="10985218" cy="21416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52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B014B24-7320-7943-B057-AF45D3066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8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DC43DC-C565-2E40-83E7-90E43448FC26}"/>
              </a:ext>
            </a:extLst>
          </p:cNvPr>
          <p:cNvSpPr/>
          <p:nvPr userDrawn="1"/>
        </p:nvSpPr>
        <p:spPr>
          <a:xfrm>
            <a:off x="0" y="0"/>
            <a:ext cx="12192003" cy="3375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60D02-365A-7D42-9CB6-6A8C369E785F}"/>
              </a:ext>
            </a:extLst>
          </p:cNvPr>
          <p:cNvSpPr/>
          <p:nvPr userDrawn="1"/>
        </p:nvSpPr>
        <p:spPr>
          <a:xfrm>
            <a:off x="8128000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9E74B-A05A-E944-A586-50D22EFEBC41}"/>
              </a:ext>
            </a:extLst>
          </p:cNvPr>
          <p:cNvSpPr/>
          <p:nvPr userDrawn="1"/>
        </p:nvSpPr>
        <p:spPr>
          <a:xfrm>
            <a:off x="-2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7337BE3-5397-5941-8AD5-32E87976F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15932C-F795-BD4B-8D86-BE5DBCA55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1006431"/>
            <a:ext cx="11450637" cy="12355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73A4F7-EBB0-0A4F-9C79-35CB944EC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342024"/>
            <a:ext cx="11450637" cy="85643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0523672-EC66-E94A-B818-FEF5D44A60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94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9007822-9453-AD4A-B1B2-B2E60BA4D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56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7539176-30F0-444A-9849-7D4505071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7392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846D56-5463-994A-8F5B-5E686AD7E5F4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60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84051D-2E0F-8949-8FB7-0414076EE4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7825" y="1944534"/>
            <a:ext cx="220980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328BA3D8-25EA-FC42-96BF-F590BC560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125" y="1944534"/>
            <a:ext cx="224706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536641F-4F26-764A-B207-975AAB288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4171799"/>
            <a:ext cx="2222891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ADC16EF-F01D-CC42-827A-4E452CA784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86" y="4171799"/>
            <a:ext cx="2209800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D3D220-EA2E-C24F-9494-A5DF992A3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D86813D-4ECB-634F-8478-A0849D8D2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82AC03-3F8D-BE45-BE15-0B3016C8B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BF20D23-34E5-3F40-9F4E-F04DA7C52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4101" y="4171799"/>
            <a:ext cx="2209800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B1FEC26-1A82-CC47-B763-B80C98AF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4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9E14880-FF66-AC48-8FB6-5F21C32A8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7329" y="4171799"/>
            <a:ext cx="2247059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2C11379-BAE4-8D4E-8C78-698A4E7DBA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3944" y="1944534"/>
            <a:ext cx="2602455" cy="4445004"/>
          </a:xfr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0DF8BD-7174-F946-8E68-FE11E6900778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5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B7D1A5C-AD71-1741-8E88-AB76314972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7090" y="2636026"/>
            <a:ext cx="7761120" cy="15859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85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992ADD-7AB0-D04C-A7D6-C5BF3D161F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5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271E12-C005-AE4A-821B-B1D61ED78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09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B5D9440-2B0C-C743-A8C6-A028094CB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9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1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tonewa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BD380-2C7D-BE41-A5CC-0E9402BA7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59964D-3648-CD47-AF58-12D62ADA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172-158C-1145-B878-F84F01E6E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23E75F-47F9-7543-A856-15D9B337D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F982D26-6894-9942-9BE7-0B270B6A4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5EA6E95-A0D0-414E-A33C-5D3EE5A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3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B2-4F46-FF48-9FC2-648504F2FEE8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6716-8E17-ED4A-B963-6D315C03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699" r:id="rId4"/>
    <p:sldLayoutId id="2147483712" r:id="rId5"/>
    <p:sldLayoutId id="2147483715" r:id="rId6"/>
    <p:sldLayoutId id="2147483722" r:id="rId7"/>
    <p:sldLayoutId id="2147483708" r:id="rId8"/>
    <p:sldLayoutId id="2147483700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01" r:id="rId15"/>
    <p:sldLayoutId id="2147483703" r:id="rId16"/>
    <p:sldLayoutId id="2147483702" r:id="rId17"/>
    <p:sldLayoutId id="2147483710" r:id="rId18"/>
    <p:sldLayoutId id="2147483714" r:id="rId19"/>
    <p:sldLayoutId id="2147483704" r:id="rId20"/>
    <p:sldLayoutId id="2147483716" r:id="rId21"/>
    <p:sldLayoutId id="2147483711" r:id="rId22"/>
    <p:sldLayoutId id="214748372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12992" y="520512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Ddu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8757-C0FC-C043-82B7-2CB908685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Work Sans" pitchFamily="2" charset="0"/>
              </a:rPr>
              <a:t>Mis Hanes </a:t>
            </a:r>
          </a:p>
          <a:p>
            <a:r>
              <a:rPr lang="en-GB" b="1" dirty="0" err="1">
                <a:solidFill>
                  <a:schemeClr val="tx2"/>
                </a:solidFill>
                <a:latin typeface="Work Sans" pitchFamily="2" charset="0"/>
              </a:rPr>
              <a:t>Pobl</a:t>
            </a:r>
            <a:r>
              <a:rPr lang="en-GB" b="1" dirty="0">
                <a:solidFill>
                  <a:schemeClr val="tx2"/>
                </a:solidFill>
                <a:latin typeface="Work Sans" pitchFamily="2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Work Sans" pitchFamily="2" charset="0"/>
              </a:rPr>
              <a:t>Ddu</a:t>
            </a:r>
            <a:endParaRPr lang="en-US" b="1" dirty="0">
              <a:solidFill>
                <a:schemeClr val="tx2"/>
              </a:solidFill>
              <a:latin typeface="Work Sans" pitchFamily="2" charset="0"/>
            </a:endParaRP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C1C840C-993C-124D-9172-5FEB498E2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Opening title slide</a:t>
            </a:r>
          </a:p>
        </p:txBody>
      </p:sp>
    </p:spTree>
    <p:extLst>
      <p:ext uri="{BB962C8B-B14F-4D97-AF65-F5344CB8AC3E}">
        <p14:creationId xmlns:p14="http://schemas.microsoft.com/office/powerpoint/2010/main" val="32425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896" y="439663"/>
            <a:ext cx="11558016" cy="3481304"/>
          </a:xfrm>
        </p:spPr>
        <p:txBody>
          <a:bodyPr/>
          <a:lstStyle/>
          <a:p>
            <a:r>
              <a:rPr lang="es-ES" sz="5400" b="1" dirty="0">
                <a:solidFill>
                  <a:schemeClr val="tx2"/>
                </a:solidFill>
                <a:latin typeface="Work Sans" pitchFamily="2" charset="0"/>
              </a:rPr>
              <a:t>Beth </a:t>
            </a:r>
            <a:r>
              <a:rPr lang="es-ES" sz="5400" b="1" dirty="0" err="1">
                <a:solidFill>
                  <a:schemeClr val="tx2"/>
                </a:solidFill>
                <a:latin typeface="Work Sans" pitchFamily="2" charset="0"/>
              </a:rPr>
              <a:t>yw</a:t>
            </a:r>
            <a:r>
              <a:rPr lang="es-ES" sz="5400" b="1" dirty="0">
                <a:solidFill>
                  <a:schemeClr val="tx2"/>
                </a:solidFill>
                <a:latin typeface="Work Sans" pitchFamily="2" charset="0"/>
              </a:rPr>
              <a:t> Mis </a:t>
            </a:r>
            <a:r>
              <a:rPr lang="es-ES" sz="5400" b="1" dirty="0" err="1">
                <a:solidFill>
                  <a:schemeClr val="tx2"/>
                </a:solidFill>
                <a:latin typeface="Work Sans" pitchFamily="2" charset="0"/>
              </a:rPr>
              <a:t>Hanes</a:t>
            </a:r>
            <a:r>
              <a:rPr lang="es-ES" sz="5400" b="1" dirty="0">
                <a:solidFill>
                  <a:schemeClr val="tx2"/>
                </a:solidFill>
                <a:latin typeface="Work Sans" pitchFamily="2" charset="0"/>
              </a:rPr>
              <a:t> </a:t>
            </a:r>
            <a:r>
              <a:rPr lang="es-ES" sz="5400" b="1" dirty="0" err="1">
                <a:solidFill>
                  <a:schemeClr val="tx2"/>
                </a:solidFill>
                <a:latin typeface="Work Sans" pitchFamily="2" charset="0"/>
              </a:rPr>
              <a:t>Pobl</a:t>
            </a:r>
            <a:r>
              <a:rPr lang="es-ES" sz="5400" b="1" dirty="0">
                <a:solidFill>
                  <a:schemeClr val="tx2"/>
                </a:solidFill>
                <a:latin typeface="Work Sans" pitchFamily="2" charset="0"/>
              </a:rPr>
              <a:t> </a:t>
            </a:r>
            <a:r>
              <a:rPr lang="es-ES" sz="5400" b="1" dirty="0" err="1">
                <a:solidFill>
                  <a:schemeClr val="tx2"/>
                </a:solidFill>
                <a:latin typeface="Work Sans" pitchFamily="2" charset="0"/>
              </a:rPr>
              <a:t>Ddu</a:t>
            </a:r>
            <a:r>
              <a:rPr lang="es-ES" sz="5400" b="1" dirty="0">
                <a:solidFill>
                  <a:schemeClr val="tx2"/>
                </a:solidFill>
                <a:latin typeface="Work Sans" pitchFamily="2" charset="0"/>
              </a:rPr>
              <a:t>?</a:t>
            </a:r>
            <a:endParaRPr lang="en-US" sz="5400" b="1" dirty="0">
              <a:solidFill>
                <a:schemeClr val="tx2"/>
              </a:solidFill>
              <a:latin typeface="Work Sans" pitchFamily="2" charset="0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CFB2E2-9BD1-4634-96E3-ADF5A80E8DF9}"/>
              </a:ext>
            </a:extLst>
          </p:cNvPr>
          <p:cNvSpPr txBox="1">
            <a:spLocks/>
          </p:cNvSpPr>
          <p:nvPr/>
        </p:nvSpPr>
        <p:spPr>
          <a:xfrm>
            <a:off x="5637402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8FCA778-E1A6-4F73-B02F-9275E4E8A129}"/>
              </a:ext>
            </a:extLst>
          </p:cNvPr>
          <p:cNvSpPr txBox="1">
            <a:spLocks/>
          </p:cNvSpPr>
          <p:nvPr/>
        </p:nvSpPr>
        <p:spPr>
          <a:xfrm>
            <a:off x="3776444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bg1">
                    <a:lumMod val="25000"/>
                  </a:schemeClr>
                </a:solidFill>
              </a:rPr>
              <a:t>?</a:t>
            </a:r>
            <a:endParaRPr lang="en-US" sz="199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0FA2FE-2EEE-4668-AE3D-1DB9DA06F688}"/>
              </a:ext>
            </a:extLst>
          </p:cNvPr>
          <p:cNvSpPr txBox="1">
            <a:spLocks/>
          </p:cNvSpPr>
          <p:nvPr/>
        </p:nvSpPr>
        <p:spPr>
          <a:xfrm>
            <a:off x="7326386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rgbClr val="007488"/>
                </a:solidFill>
              </a:rPr>
              <a:t>?</a:t>
            </a:r>
            <a:endParaRPr lang="en-US" sz="19900" dirty="0">
              <a:solidFill>
                <a:srgbClr val="007488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EB527F9-D9C0-419A-8CB3-DD5D1B109E32}"/>
              </a:ext>
            </a:extLst>
          </p:cNvPr>
          <p:cNvSpPr txBox="1">
            <a:spLocks/>
          </p:cNvSpPr>
          <p:nvPr/>
        </p:nvSpPr>
        <p:spPr>
          <a:xfrm>
            <a:off x="2652319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EFFFB81-FD49-4E78-8138-3ECDF877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8"/>
          <a:stretch/>
        </p:blipFill>
        <p:spPr>
          <a:xfrm>
            <a:off x="9239059" y="1944536"/>
            <a:ext cx="2572012" cy="456104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AE1443-2E8B-2543-9AE6-872561164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50989"/>
            <a:ext cx="10363200" cy="3481304"/>
          </a:xfrm>
        </p:spPr>
        <p:txBody>
          <a:bodyPr/>
          <a:lstStyle/>
          <a:p>
            <a:r>
              <a:rPr lang="en-GB" sz="7200" dirty="0">
                <a:solidFill>
                  <a:schemeClr val="tx2"/>
                </a:solidFill>
                <a:latin typeface="Work Sans" pitchFamily="2" charset="0"/>
              </a:rPr>
              <a:t>Ted Brown</a:t>
            </a:r>
          </a:p>
        </p:txBody>
      </p:sp>
      <p:sp>
        <p:nvSpPr>
          <p:cNvPr id="13" name="Title 12" hidden="1">
            <a:extLst>
              <a:ext uri="{FF2B5EF4-FFF2-40B4-BE49-F238E27FC236}">
                <a16:creationId xmlns:a16="http://schemas.microsoft.com/office/drawing/2014/main" id="{CA792DE7-1F41-FA48-848A-CC02088D08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</a:t>
            </a:r>
            <a:r>
              <a:rPr lang="en-US" baseline="0" dirty="0"/>
              <a:t> – style 2</a:t>
            </a:r>
            <a:endParaRPr lang="en-US" dirty="0"/>
          </a:p>
        </p:txBody>
      </p:sp>
      <p:pic>
        <p:nvPicPr>
          <p:cNvPr id="14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FDF5D29E-5057-440C-97AF-5AC57B879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7297" y="1963585"/>
            <a:ext cx="2222891" cy="22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recent photo of Ted Brown with some older people. He is raising a fist and holding a banner.">
            <a:extLst>
              <a:ext uri="{FF2B5EF4-FFF2-40B4-BE49-F238E27FC236}">
                <a16:creationId xmlns:a16="http://schemas.microsoft.com/office/drawing/2014/main" id="{43069A3E-266A-4D13-8FF0-5928C4CBE5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47463" y="4162274"/>
            <a:ext cx="2191596" cy="2227264"/>
          </a:xfrm>
          <a:prstGeom prst="rect">
            <a:avLst/>
          </a:prstGeom>
        </p:spPr>
      </p:pic>
      <p:pic>
        <p:nvPicPr>
          <p:cNvPr id="16" name="Picture 1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1EAA24FA-61F2-4F08-9B12-A503C79C25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795287" y="4162274"/>
            <a:ext cx="2222891" cy="2208214"/>
          </a:xfrm>
          <a:prstGeom prst="rect">
            <a:avLst/>
          </a:prstGeom>
        </p:spPr>
      </p:pic>
      <p:pic>
        <p:nvPicPr>
          <p:cNvPr id="17" name="Picture 2" descr="A photo of LGBTQ+ people having a kiss in at Trafalgar Square.">
            <a:extLst>
              <a:ext uri="{FF2B5EF4-FFF2-40B4-BE49-F238E27FC236}">
                <a16:creationId xmlns:a16="http://schemas.microsoft.com/office/drawing/2014/main" id="{7FA8E4C9-42D8-4C9B-AACB-83D6F5782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5304" y="1963586"/>
            <a:ext cx="2208639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05A2-7B97-411F-92B9-F625E6E23340}"/>
              </a:ext>
            </a:extLst>
          </p:cNvPr>
          <p:cNvSpPr txBox="1"/>
          <p:nvPr/>
        </p:nvSpPr>
        <p:spPr>
          <a:xfrm>
            <a:off x="898525" y="2265926"/>
            <a:ext cx="36917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Pa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gliwiau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mae’r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lluniau’n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eu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rhoi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 i chi </a:t>
            </a:r>
            <a:r>
              <a:rPr lang="en-GB" sz="4000" dirty="0" err="1">
                <a:solidFill>
                  <a:schemeClr val="tx1"/>
                </a:solidFill>
                <a:latin typeface="Work Sans" pitchFamily="2" charset="0"/>
              </a:rPr>
              <a:t>amdano</a:t>
            </a:r>
            <a:r>
              <a:rPr lang="en-GB" sz="4000" dirty="0">
                <a:solidFill>
                  <a:schemeClr val="tx1"/>
                </a:solidFill>
                <a:latin typeface="Work Sans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363" y="169904"/>
            <a:ext cx="5045075" cy="3481304"/>
          </a:xfrm>
        </p:spPr>
        <p:txBody>
          <a:bodyPr/>
          <a:lstStyle/>
          <a:p>
            <a:pPr algn="ctr"/>
            <a:r>
              <a:rPr lang="cy-GB" sz="6600" dirty="0">
                <a:solidFill>
                  <a:schemeClr val="tx2"/>
                </a:solidFill>
                <a:latin typeface="Work Sans" pitchFamily="2" charset="0"/>
              </a:rPr>
              <a:t>Ted Brown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800" dirty="0">
                <a:solidFill>
                  <a:schemeClr val="tx1"/>
                </a:solidFill>
                <a:latin typeface="Work Sans" pitchFamily="2" charset="0"/>
              </a:rPr>
              <a:t>Helpodd i drefnu gorymdeithiau protest yn Llundain.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800" dirty="0">
                <a:solidFill>
                  <a:schemeClr val="tx1"/>
                </a:solidFill>
                <a:latin typeface="Work Sans" pitchFamily="2" charset="0"/>
              </a:rPr>
              <a:t>Roedd Ted a’i ffrindiau yn gofyn i bobl LHDTC+ gael eu trin yn deg.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800" dirty="0">
                <a:solidFill>
                  <a:schemeClr val="tx1"/>
                </a:solidFill>
                <a:latin typeface="Work Sans" pitchFamily="2" charset="0"/>
              </a:rPr>
              <a:t>Cawson nhw eu hysbrydoli gan sefydliad o’r enw The Black Panthers.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DE9AD-6BD9-4AD6-9A0A-64F472A65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441546" y="249004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Y Black </a:t>
            </a:r>
            <a:r>
              <a:rPr lang="cy-GB" sz="7200" dirty="0" err="1">
                <a:solidFill>
                  <a:schemeClr val="tx2"/>
                </a:solidFill>
                <a:latin typeface="Work Sans" pitchFamily="2" charset="0"/>
              </a:rPr>
              <a:t>Panthers</a:t>
            </a:r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, nid y Black Panther.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4620B0-F985-4954-B3C8-5EACDA4C6AB6}"/>
              </a:ext>
            </a:extLst>
          </p:cNvPr>
          <p:cNvSpPr txBox="1">
            <a:spLocks/>
          </p:cNvSpPr>
          <p:nvPr/>
        </p:nvSpPr>
        <p:spPr>
          <a:xfrm>
            <a:off x="8425184" y="277142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200" dirty="0">
                <a:solidFill>
                  <a:schemeClr val="tx1"/>
                </a:solidFill>
              </a:rPr>
              <a:t>Y Black Panther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84273C-4D65-4A09-94C0-AD4C7D811281}"/>
              </a:ext>
            </a:extLst>
          </p:cNvPr>
          <p:cNvSpPr txBox="1">
            <a:spLocks/>
          </p:cNvSpPr>
          <p:nvPr/>
        </p:nvSpPr>
        <p:spPr>
          <a:xfrm>
            <a:off x="-1234624" y="2771420"/>
            <a:ext cx="5241847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y-GB" sz="3200" dirty="0">
                <a:solidFill>
                  <a:schemeClr val="tx1"/>
                </a:solidFill>
              </a:rPr>
              <a:t>Y Black </a:t>
            </a:r>
            <a:r>
              <a:rPr lang="cy-GB" sz="3200" dirty="0" err="1">
                <a:solidFill>
                  <a:schemeClr val="tx1"/>
                </a:solidFill>
              </a:rPr>
              <a:t>Panthers</a:t>
            </a:r>
            <a:endParaRPr lang="cy-GB" sz="3200" dirty="0">
              <a:solidFill>
                <a:schemeClr val="tx1"/>
              </a:solidFill>
            </a:endParaRPr>
          </a:p>
        </p:txBody>
      </p:sp>
      <p:pic>
        <p:nvPicPr>
          <p:cNvPr id="2" name="Picture 2" descr="Image of Marvel's Black Panther.">
            <a:extLst>
              <a:ext uri="{FF2B5EF4-FFF2-40B4-BE49-F238E27FC236}">
                <a16:creationId xmlns:a16="http://schemas.microsoft.com/office/drawing/2014/main" id="{B8B208E8-296F-4F9B-856D-E04AEECA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485" y="3429000"/>
            <a:ext cx="3210969" cy="32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hoto of the British Black Panthers on a protest march. They have a number of anti racist banners.">
            <a:extLst>
              <a:ext uri="{FF2B5EF4-FFF2-40B4-BE49-F238E27FC236}">
                <a16:creationId xmlns:a16="http://schemas.microsoft.com/office/drawing/2014/main" id="{C6BA172B-0BE2-4AAA-8F0E-5942FA8E3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46" y="3522344"/>
            <a:ext cx="3210969" cy="31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Panther Party Logo. A black circle which says Black Panther Party Panther Power, with a picture of a black panther inside.">
            <a:extLst>
              <a:ext uri="{FF2B5EF4-FFF2-40B4-BE49-F238E27FC236}">
                <a16:creationId xmlns:a16="http://schemas.microsoft.com/office/drawing/2014/main" id="{80F932C6-7BF6-4E6E-B893-72C3D75C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9104" y="3477655"/>
            <a:ext cx="3413791" cy="3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4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70681" y="682742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Beth yw hiliaeth?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C9AC0B-C822-4CA7-8E29-B786B9E9EE83}"/>
              </a:ext>
            </a:extLst>
          </p:cNvPr>
          <p:cNvSpPr txBox="1">
            <a:spLocks/>
          </p:cNvSpPr>
          <p:nvPr/>
        </p:nvSpPr>
        <p:spPr>
          <a:xfrm>
            <a:off x="4278940" y="361418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600" dirty="0">
                <a:solidFill>
                  <a:srgbClr val="A41B66"/>
                </a:solidFill>
              </a:rPr>
              <a:t>Roedd y Black </a:t>
            </a:r>
            <a:r>
              <a:rPr lang="cy-GB" sz="3600" dirty="0" err="1">
                <a:solidFill>
                  <a:srgbClr val="A41B66"/>
                </a:solidFill>
              </a:rPr>
              <a:t>Panthers</a:t>
            </a:r>
            <a:r>
              <a:rPr lang="cy-GB" sz="3600" dirty="0">
                <a:solidFill>
                  <a:srgbClr val="A41B66"/>
                </a:solidFill>
              </a:rPr>
              <a:t> am i bawb gael eu trin yn deg.</a:t>
            </a:r>
          </a:p>
        </p:txBody>
      </p:sp>
      <p:pic>
        <p:nvPicPr>
          <p:cNvPr id="2052" name="Picture 4" descr="Three footballers take the knee before a football match">
            <a:extLst>
              <a:ext uri="{FF2B5EF4-FFF2-40B4-BE49-F238E27FC236}">
                <a16:creationId xmlns:a16="http://schemas.microsoft.com/office/drawing/2014/main" id="{B91017D5-15AB-4932-87B1-E60F77E33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6238" y="3562348"/>
            <a:ext cx="360363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oup of adults and children at a protest. They are holding signs such as 'Black people are condemned before they are tried'">
            <a:extLst>
              <a:ext uri="{FF2B5EF4-FFF2-40B4-BE49-F238E27FC236}">
                <a16:creationId xmlns:a16="http://schemas.microsoft.com/office/drawing/2014/main" id="{F69C26A7-6EB3-458D-8FA6-3383075A9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050" y="3562347"/>
            <a:ext cx="358471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9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ldren around a table in a community centre eating their free breakfast">
            <a:extLst>
              <a:ext uri="{FF2B5EF4-FFF2-40B4-BE49-F238E27FC236}">
                <a16:creationId xmlns:a16="http://schemas.microsoft.com/office/drawing/2014/main" id="{04906333-DDB9-4277-B68F-94EB626E1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211" y="3562349"/>
            <a:ext cx="358855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30B2-0B8B-49BE-9BA7-40265651A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pic>
        <p:nvPicPr>
          <p:cNvPr id="10" name="Picture 9" descr="A picture containing person, scene, shop, crowd&#10;&#10;Description automatically generated">
            <a:extLst>
              <a:ext uri="{FF2B5EF4-FFF2-40B4-BE49-F238E27FC236}">
                <a16:creationId xmlns:a16="http://schemas.microsoft.com/office/drawing/2014/main" id="{21EA1915-A8D1-417C-9FFC-750F6F6124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156" y="3562349"/>
            <a:ext cx="3603633" cy="31527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231542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Beth wnaeth y Black </a:t>
            </a:r>
            <a:r>
              <a:rPr lang="cy-GB" sz="7200" dirty="0" err="1">
                <a:solidFill>
                  <a:schemeClr val="tx2"/>
                </a:solidFill>
                <a:latin typeface="Work Sans" pitchFamily="2" charset="0"/>
              </a:rPr>
              <a:t>Panthers</a:t>
            </a:r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?</a:t>
            </a:r>
          </a:p>
        </p:txBody>
      </p:sp>
      <p:pic>
        <p:nvPicPr>
          <p:cNvPr id="3" name="Picture 2" descr="Olive Morris holding a megaphone">
            <a:extLst>
              <a:ext uri="{FF2B5EF4-FFF2-40B4-BE49-F238E27FC236}">
                <a16:creationId xmlns:a16="http://schemas.microsoft.com/office/drawing/2014/main" id="{C8C09156-C8A8-446A-BD92-FCCCE43B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156" y="3562349"/>
            <a:ext cx="3603633" cy="315277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E4E5309-F66D-4D74-9E2E-30B9B0C5F599}"/>
              </a:ext>
            </a:extLst>
          </p:cNvPr>
          <p:cNvSpPr txBox="1">
            <a:spLocks/>
          </p:cNvSpPr>
          <p:nvPr/>
        </p:nvSpPr>
        <p:spPr>
          <a:xfrm>
            <a:off x="-611894" y="2694086"/>
            <a:ext cx="5241847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200" dirty="0">
                <a:solidFill>
                  <a:schemeClr val="tx1"/>
                </a:solidFill>
              </a:rPr>
              <a:t>Brecwast am ddim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284A3B-8864-4317-BEB5-C6408E3764D5}"/>
              </a:ext>
            </a:extLst>
          </p:cNvPr>
          <p:cNvSpPr txBox="1">
            <a:spLocks/>
          </p:cNvSpPr>
          <p:nvPr/>
        </p:nvSpPr>
        <p:spPr>
          <a:xfrm>
            <a:off x="7562048" y="2705914"/>
            <a:ext cx="5241847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200" dirty="0">
                <a:solidFill>
                  <a:schemeClr val="tx1"/>
                </a:solidFill>
              </a:rPr>
              <a:t>Protestio</a:t>
            </a:r>
          </a:p>
        </p:txBody>
      </p:sp>
      <p:pic>
        <p:nvPicPr>
          <p:cNvPr id="14" name="Picture Placeholder 8" descr="A group of children posing for a photo. They are holding leaflets which say 'why we are marching'">
            <a:extLst>
              <a:ext uri="{FF2B5EF4-FFF2-40B4-BE49-F238E27FC236}">
                <a16:creationId xmlns:a16="http://schemas.microsoft.com/office/drawing/2014/main" id="{3C4002B1-D5E2-4F5A-AF38-EBC701F7E3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183" y="3562348"/>
            <a:ext cx="3603633" cy="31527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0248A51-FAC2-48F4-ACAD-5E00F2FA5664}"/>
              </a:ext>
            </a:extLst>
          </p:cNvPr>
          <p:cNvSpPr txBox="1">
            <a:spLocks/>
          </p:cNvSpPr>
          <p:nvPr/>
        </p:nvSpPr>
        <p:spPr>
          <a:xfrm>
            <a:off x="3475075" y="2744490"/>
            <a:ext cx="5241847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200" dirty="0">
                <a:solidFill>
                  <a:schemeClr val="tx1"/>
                </a:solidFill>
              </a:rPr>
              <a:t>Dysgu</a:t>
            </a:r>
          </a:p>
        </p:txBody>
      </p:sp>
    </p:spTree>
    <p:extLst>
      <p:ext uri="{BB962C8B-B14F-4D97-AF65-F5344CB8AC3E}">
        <p14:creationId xmlns:p14="http://schemas.microsoft.com/office/powerpoint/2010/main" val="212710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635" y="169904"/>
            <a:ext cx="5045075" cy="3481304"/>
          </a:xfrm>
        </p:spPr>
        <p:txBody>
          <a:bodyPr/>
          <a:lstStyle/>
          <a:p>
            <a:pPr algn="ctr"/>
            <a:r>
              <a:rPr lang="cy-GB" sz="6600" dirty="0">
                <a:solidFill>
                  <a:schemeClr val="tx2"/>
                </a:solidFill>
                <a:latin typeface="Work Sans" pitchFamily="2" charset="0"/>
              </a:rPr>
              <a:t>Byddwch fel Ted</a:t>
            </a:r>
          </a:p>
          <a:p>
            <a:pPr algn="l"/>
            <a:r>
              <a:rPr lang="cy-GB" sz="4000" dirty="0">
                <a:solidFill>
                  <a:schemeClr val="tx1"/>
                </a:solidFill>
                <a:latin typeface="Work Sans" pitchFamily="2" charset="0"/>
              </a:rPr>
              <a:t>Mae Ted Brown am i’r byd fod yn lle mwy teg. 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16C842-F87F-4D75-BDE4-044A11ABF14F}"/>
              </a:ext>
            </a:extLst>
          </p:cNvPr>
          <p:cNvSpPr txBox="1">
            <a:spLocks/>
          </p:cNvSpPr>
          <p:nvPr/>
        </p:nvSpPr>
        <p:spPr>
          <a:xfrm>
            <a:off x="381635" y="4230642"/>
            <a:ext cx="4717893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4000" dirty="0">
                <a:solidFill>
                  <a:schemeClr val="tx2"/>
                </a:solidFill>
                <a:latin typeface="Work Sans" pitchFamily="2" charset="0"/>
              </a:rPr>
              <a:t>Beth fyddwch chi’n ei wneud i wneud y byd yn lle mwy teg? </a:t>
            </a:r>
          </a:p>
        </p:txBody>
      </p:sp>
    </p:spTree>
    <p:extLst>
      <p:ext uri="{BB962C8B-B14F-4D97-AF65-F5344CB8AC3E}">
        <p14:creationId xmlns:p14="http://schemas.microsoft.com/office/powerpoint/2010/main" val="267322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newall Youth">
      <a:dk1>
        <a:srgbClr val="131F2A"/>
      </a:dk1>
      <a:lt1>
        <a:srgbClr val="FEFFFF"/>
      </a:lt1>
      <a:dk2>
        <a:srgbClr val="A41B66"/>
      </a:dk2>
      <a:lt2>
        <a:srgbClr val="FDC24C"/>
      </a:lt2>
      <a:accent1>
        <a:srgbClr val="F1F1F1"/>
      </a:accent1>
      <a:accent2>
        <a:srgbClr val="FDC24C"/>
      </a:accent2>
      <a:accent3>
        <a:srgbClr val="A41B66"/>
      </a:accent3>
      <a:accent4>
        <a:srgbClr val="FDC24C"/>
      </a:accent4>
      <a:accent5>
        <a:srgbClr val="131F2A"/>
      </a:accent5>
      <a:accent6>
        <a:srgbClr val="FEFFFF"/>
      </a:accent6>
      <a:hlink>
        <a:srgbClr val="A41B66"/>
      </a:hlink>
      <a:folHlink>
        <a:srgbClr val="FDC24C"/>
      </a:folHlink>
    </a:clrScheme>
    <a:fontScheme name="Custom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WALL_Youth Theme Template" id="{5310D705-0E71-4C4C-90EA-EA6BAF9E469D}" vid="{30309801-78C5-6B46-979F-8738F48F6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STONEWALL_Youth Theme Template</Template>
  <TotalTime>0</TotalTime>
  <Words>1161</Words>
  <Application>Microsoft Office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WORK SANS BOLD ROMAN</vt:lpstr>
      <vt:lpstr>Stonewall Voice Bold Condensed</vt:lpstr>
      <vt:lpstr>Calibri</vt:lpstr>
      <vt:lpstr>Arial</vt:lpstr>
      <vt:lpstr>Stonewall Voice Stonewall Proud</vt:lpstr>
      <vt:lpstr>Work Sans</vt:lpstr>
      <vt:lpstr>WORK SANS MEDIUM ROMAN</vt:lpstr>
      <vt:lpstr>Office Theme</vt:lpstr>
      <vt:lpstr>PowerPoint Presentation</vt:lpstr>
      <vt:lpstr>Opening title slide</vt:lpstr>
      <vt:lpstr>Divider slide 2</vt:lpstr>
      <vt:lpstr>Infographic slide – style 2</vt:lpstr>
      <vt:lpstr>Quote and image slide 1</vt:lpstr>
      <vt:lpstr>Infographic slide - style 1</vt:lpstr>
      <vt:lpstr>Infographic slide - style 1</vt:lpstr>
      <vt:lpstr>Infographic slide - style 1</vt:lpstr>
      <vt:lpstr>Quote and image 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2021-09-14T08:40:16Z</dcterms:created>
  <dcterms:modified xsi:type="dcterms:W3CDTF">2022-11-10T13:18:03Z</dcterms:modified>
</cp:coreProperties>
</file>