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4"/>
  </p:notesMasterIdLst>
  <p:handoutMasterIdLst>
    <p:handoutMasterId r:id="rId15"/>
  </p:handoutMasterIdLst>
  <p:sldIdLst>
    <p:sldId id="256" r:id="rId2"/>
    <p:sldId id="281" r:id="rId3"/>
    <p:sldId id="260" r:id="rId4"/>
    <p:sldId id="282" r:id="rId5"/>
    <p:sldId id="283" r:id="rId6"/>
    <p:sldId id="284" r:id="rId7"/>
    <p:sldId id="287" r:id="rId8"/>
    <p:sldId id="285" r:id="rId9"/>
    <p:sldId id="288" r:id="rId10"/>
    <p:sldId id="289" r:id="rId11"/>
    <p:sldId id="290" r:id="rId12"/>
    <p:sldId id="29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AA1477-0966-466C-AB26-F10B8F8FAECD}" v="3" dt="2022-09-26T20:15:41.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3689" autoAdjust="0"/>
  </p:normalViewPr>
  <p:slideViewPr>
    <p:cSldViewPr snapToGrid="0" snapToObjects="1">
      <p:cViewPr varScale="1">
        <p:scale>
          <a:sx n="54" d="100"/>
          <a:sy n="54" d="100"/>
        </p:scale>
        <p:origin x="16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10/4/2022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10/4/2022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solidFill>
                  <a:srgbClr val="000000"/>
                </a:solidFill>
                <a:effectLst/>
                <a:latin typeface="Arial" panose="020B0604020202020204" pitchFamily="34" charset="0"/>
                <a:ea typeface="Times New Roman" panose="02020603050405020304" pitchFamily="18" charset="0"/>
              </a:rPr>
              <a:t>Help the children to understand that Ivor Cummings’ life would have been difficult at times. People would have treated him badly because he was gay and fell in love with other men. People will also have treated him badly because he was Black. Treating someone badly because of the colour of their skin is called racism. Lots of people that travelled to the UK on Windrush experienced racism. It made it harder for them to find somewhere to live and to get a job. This is why it was important that Ivor helped them.</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221057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solidFill>
                  <a:srgbClr val="000000"/>
                </a:solidFill>
                <a:effectLst/>
                <a:latin typeface="Arial" panose="020B0604020202020204" pitchFamily="34" charset="0"/>
                <a:ea typeface="Times New Roman" panose="02020603050405020304" pitchFamily="18" charset="0"/>
              </a:rPr>
              <a:t>How would it feel if someone treated you badly because of who you are or what you look like?</a:t>
            </a:r>
            <a:endParaRPr lang="en-GB" sz="1800" dirty="0">
              <a:effectLst/>
              <a:latin typeface="Arial" panose="020B0604020202020204" pitchFamily="34" charset="0"/>
              <a:ea typeface="Times New Roman" panose="02020603050405020304" pitchFamily="18" charset="0"/>
            </a:endParaRPr>
          </a:p>
          <a:p>
            <a:pPr marL="540385" algn="just">
              <a:lnSpc>
                <a:spcPts val="1500"/>
              </a:lnSpc>
            </a:pPr>
            <a:r>
              <a:rPr lang="en-GB" sz="1800" dirty="0">
                <a:solidFill>
                  <a:srgbClr val="000000"/>
                </a:solidFill>
                <a:effectLst/>
                <a:latin typeface="Arial" panose="020B0604020202020204" pitchFamily="34" charset="0"/>
                <a:ea typeface="Times New Roman" panose="02020603050405020304" pitchFamily="18" charset="0"/>
              </a:rPr>
              <a:t>What should we do if we see someone being treated badly?</a:t>
            </a:r>
            <a:endParaRPr lang="en-GB" sz="1800" dirty="0">
              <a:effectLst/>
              <a:latin typeface="Arial" panose="020B0604020202020204" pitchFamily="34" charset="0"/>
              <a:ea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rPr>
              <a:t>What should you do if someone treats you badly because of the colour of your skin, the people that are in your family, or anything else?</a:t>
            </a:r>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134416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US" sz="1800" dirty="0">
                <a:effectLst/>
                <a:latin typeface="Arial" panose="020B0604020202020204" pitchFamily="34" charset="0"/>
                <a:ea typeface="Times New Roman" panose="02020603050405020304" pitchFamily="18" charset="0"/>
              </a:rPr>
              <a:t>Read the following statements to check what children can remember about Ivor Cummings and Windrush. For true, children show thumbs up. For false, children show thumbs down.</a:t>
            </a:r>
            <a:endParaRPr lang="en-GB" sz="1800" dirty="0">
              <a:effectLst/>
              <a:latin typeface="Arial" panose="020B0604020202020204" pitchFamily="34" charset="0"/>
              <a:ea typeface="Times New Roman" panose="02020603050405020304" pitchFamily="18" charset="0"/>
            </a:endParaRPr>
          </a:p>
          <a:p>
            <a:pPr marL="540385" algn="just">
              <a:lnSpc>
                <a:spcPts val="1500"/>
              </a:lnSpc>
            </a:pPr>
            <a:r>
              <a:rPr lang="en-US" sz="1800" dirty="0">
                <a:effectLst/>
                <a:latin typeface="Arial" panose="020B0604020202020204" pitchFamily="34" charset="0"/>
                <a:ea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endParaRPr>
          </a:p>
          <a:p>
            <a:pPr marL="342900" lvl="0" indent="-342900" algn="just">
              <a:lnSpc>
                <a:spcPts val="1500"/>
              </a:lnSpc>
              <a:buFont typeface="+mj-lt"/>
              <a:buAutoNum type="arabicPeriod"/>
            </a:pPr>
            <a:r>
              <a:rPr lang="en-US" sz="1800" dirty="0">
                <a:effectLst/>
                <a:latin typeface="Arial" panose="020B0604020202020204" pitchFamily="34" charset="0"/>
                <a:ea typeface="Times New Roman" panose="02020603050405020304" pitchFamily="18" charset="0"/>
              </a:rPr>
              <a:t>Windrush was a boat. True</a:t>
            </a:r>
            <a:endParaRPr lang="en-GB" sz="1800" dirty="0">
              <a:effectLst/>
              <a:latin typeface="Arial" panose="020B0604020202020204" pitchFamily="34" charset="0"/>
              <a:ea typeface="Times New Roman" panose="02020603050405020304" pitchFamily="18" charset="0"/>
            </a:endParaRPr>
          </a:p>
          <a:p>
            <a:pPr marL="342900" lvl="0" indent="-342900" algn="just">
              <a:lnSpc>
                <a:spcPts val="1500"/>
              </a:lnSpc>
              <a:buFont typeface="+mj-lt"/>
              <a:buAutoNum type="arabicPeriod"/>
            </a:pPr>
            <a:r>
              <a:rPr lang="en-US" sz="1800" dirty="0">
                <a:effectLst/>
                <a:latin typeface="Arial" panose="020B0604020202020204" pitchFamily="34" charset="0"/>
                <a:ea typeface="Times New Roman" panose="02020603050405020304" pitchFamily="18" charset="0"/>
              </a:rPr>
              <a:t>People travelled on the Windrush from Germany. False – the Windrush brought people from the Caribbean.</a:t>
            </a:r>
            <a:endParaRPr lang="en-GB" sz="1800" dirty="0">
              <a:effectLst/>
              <a:latin typeface="Arial" panose="020B0604020202020204" pitchFamily="34" charset="0"/>
              <a:ea typeface="Times New Roman" panose="02020603050405020304" pitchFamily="18" charset="0"/>
            </a:endParaRPr>
          </a:p>
          <a:p>
            <a:pPr marL="342900" lvl="0" indent="-342900" algn="just">
              <a:lnSpc>
                <a:spcPts val="1500"/>
              </a:lnSpc>
              <a:buFont typeface="+mj-lt"/>
              <a:buAutoNum type="arabicPeriod"/>
            </a:pPr>
            <a:r>
              <a:rPr lang="en-US" sz="1800" dirty="0">
                <a:effectLst/>
                <a:latin typeface="Arial" panose="020B0604020202020204" pitchFamily="34" charset="0"/>
                <a:ea typeface="Times New Roman" panose="02020603050405020304" pitchFamily="18" charset="0"/>
              </a:rPr>
              <a:t>Ivor Cummings worked for the government. True – it was his job to help the people find jobs and places to live.</a:t>
            </a:r>
            <a:endParaRPr lang="en-GB" sz="1800" dirty="0">
              <a:effectLst/>
              <a:latin typeface="Arial" panose="020B0604020202020204" pitchFamily="34" charset="0"/>
              <a:ea typeface="Times New Roman" panose="02020603050405020304" pitchFamily="18" charset="0"/>
            </a:endParaRPr>
          </a:p>
          <a:p>
            <a:pPr marL="342900" lvl="0" indent="-342900" algn="just">
              <a:lnSpc>
                <a:spcPts val="1500"/>
              </a:lnSpc>
              <a:buFont typeface="+mj-lt"/>
              <a:buAutoNum type="arabicPeriod"/>
            </a:pPr>
            <a:r>
              <a:rPr lang="en-US" sz="1800" dirty="0">
                <a:effectLst/>
                <a:latin typeface="Arial" panose="020B0604020202020204" pitchFamily="34" charset="0"/>
                <a:ea typeface="Times New Roman" panose="02020603050405020304" pitchFamily="18" charset="0"/>
              </a:rPr>
              <a:t>Ivor Cummings had a wife. False – Ivor was gay.</a:t>
            </a:r>
            <a:endParaRPr lang="en-GB" sz="1800" dirty="0">
              <a:effectLst/>
              <a:latin typeface="Arial" panose="020B0604020202020204" pitchFamily="34" charset="0"/>
              <a:ea typeface="Times New Roman" panose="02020603050405020304" pitchFamily="18" charset="0"/>
            </a:endParaRPr>
          </a:p>
          <a:p>
            <a:pPr marL="342900" lvl="0" indent="-342900" algn="just">
              <a:lnSpc>
                <a:spcPts val="1500"/>
              </a:lnSpc>
              <a:buFont typeface="+mj-lt"/>
              <a:buAutoNum type="arabicPeriod"/>
            </a:pPr>
            <a:r>
              <a:rPr lang="en-US" sz="1800" dirty="0">
                <a:effectLst/>
                <a:latin typeface="Arial" panose="020B0604020202020204" pitchFamily="34" charset="0"/>
                <a:ea typeface="Times New Roman" panose="02020603050405020304" pitchFamily="18" charset="0"/>
              </a:rPr>
              <a:t>Black people were treated badly (and sadly often still are) because of the </a:t>
            </a:r>
            <a:r>
              <a:rPr lang="en-US" sz="1800" dirty="0" err="1">
                <a:effectLst/>
                <a:latin typeface="Arial" panose="020B0604020202020204" pitchFamily="34" charset="0"/>
                <a:ea typeface="Times New Roman" panose="02020603050405020304" pitchFamily="18" charset="0"/>
              </a:rPr>
              <a:t>colour</a:t>
            </a:r>
            <a:r>
              <a:rPr lang="en-US" sz="1800" dirty="0">
                <a:effectLst/>
                <a:latin typeface="Arial" panose="020B0604020202020204" pitchFamily="34" charset="0"/>
                <a:ea typeface="Times New Roman" panose="02020603050405020304" pitchFamily="18" charset="0"/>
              </a:rPr>
              <a:t> of their skin. True. Recap what children should do if they see someone being unkind to someone else.</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67614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12098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Watch https://www.bbc.co.uk/newsround/43793769 https://www.bbc.co.uk/newsround/43793769</a:t>
            </a:r>
          </a:p>
          <a:p>
            <a:endParaRPr lang="en-GB" sz="1200" kern="1200" dirty="0">
              <a:solidFill>
                <a:schemeClr val="tx1"/>
              </a:solidFill>
              <a:effectLst/>
              <a:latin typeface="+mn-lt"/>
              <a:ea typeface="+mn-ea"/>
              <a:cs typeface="+mn-cs"/>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rPr>
              <a:t>Class discussion:</a:t>
            </a:r>
            <a:endParaRPr lang="en-GB" sz="1800" dirty="0">
              <a:effectLst/>
              <a:latin typeface="Arial" panose="020B0604020202020204" pitchFamily="34" charset="0"/>
              <a:ea typeface="Calibri" panose="020F0502020204030204" pitchFamily="34"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rPr>
              <a:t>How would it feel moving to a new country?</a:t>
            </a:r>
            <a:endParaRPr lang="en-GB" sz="1800" dirty="0">
              <a:effectLst/>
              <a:latin typeface="Arial" panose="020B0604020202020204" pitchFamily="34" charset="0"/>
              <a:ea typeface="Calibri" panose="020F0502020204030204" pitchFamily="34"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rPr>
              <a:t>Have any of you moved to a new country? What was it like?</a:t>
            </a:r>
            <a:endParaRPr lang="en-GB" sz="1800" dirty="0">
              <a:effectLst/>
              <a:latin typeface="Arial" panose="020B0604020202020204" pitchFamily="34" charset="0"/>
              <a:ea typeface="Calibri" panose="020F0502020204030204" pitchFamily="34"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rPr>
              <a:t>What sort of things might the people that came over on Windrush had to get used to? (</a:t>
            </a:r>
            <a:r>
              <a:rPr lang="en-GB" sz="1800" dirty="0" err="1">
                <a:solidFill>
                  <a:srgbClr val="000000"/>
                </a:solidFill>
                <a:effectLst/>
                <a:latin typeface="Arial" panose="020B0604020202020204" pitchFamily="34" charset="0"/>
                <a:ea typeface="Calibri" panose="020F0502020204030204" pitchFamily="34" charset="0"/>
              </a:rPr>
              <a:t>eg</a:t>
            </a:r>
            <a:r>
              <a:rPr lang="en-GB" sz="1800" dirty="0">
                <a:solidFill>
                  <a:srgbClr val="000000"/>
                </a:solidFill>
                <a:effectLst/>
                <a:latin typeface="Arial" panose="020B0604020202020204" pitchFamily="34" charset="0"/>
                <a:ea typeface="Calibri" panose="020F0502020204030204" pitchFamily="34" charset="0"/>
              </a:rPr>
              <a:t> weather, food).</a:t>
            </a:r>
            <a:endParaRPr lang="en-GB" sz="1800" dirty="0">
              <a:effectLst/>
              <a:latin typeface="Arial" panose="020B0604020202020204" pitchFamily="34" charset="0"/>
              <a:ea typeface="Calibri" panose="020F0502020204030204" pitchFamily="34" charset="0"/>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190122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Arial" panose="020B0604020202020204" pitchFamily="34" charset="0"/>
                <a:ea typeface="Calibri" panose="020F0502020204030204" pitchFamily="34" charset="0"/>
              </a:rPr>
              <a:t>Explain that the person they will be learning about had an important part to play in helping the people that migrated on The Windrush.</a:t>
            </a:r>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261952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51634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He worked for the government to help people who had moved from different Caribbean and African Commonwealth countries.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2452008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Ivor was in charge of organising housing and other arrangements for the 492 people that came over on a boat called the Empire Windrush and was there to meet them at Tilbury Docks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1325863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He worked for the government to help people who had moved from different Caribbean and African Commonwealth countries.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4860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Black people found it hard to find homes and jobs. They experienced racism and attacks. It was hard to settle in.</a:t>
            </a:r>
            <a:r>
              <a:rPr lang="en-GB" sz="1000" i="1" kern="1200" dirty="0">
                <a:solidFill>
                  <a:schemeClr val="tx1"/>
                </a:solidFill>
                <a:effectLst/>
                <a:latin typeface="+mn-lt"/>
                <a:ea typeface="+mn-ea"/>
                <a:cs typeface="+mn-cs"/>
              </a:rPr>
              <a:t> Ivor </a:t>
            </a: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He went over and above, helping people to find jobs and settle down in the UK. Ivor will also have experienced Racism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172718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04/10/2022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04/10/2022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04/10/2022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04/10/2022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04/10/2022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04/10/2022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04/10/2022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04/10/2022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04/10/2022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04/10/2022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04/10/2022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04/10/2022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Black History Month 2020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Reception – England and Wales</a:t>
            </a: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P1 – Scotland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344912" y="1819708"/>
            <a:ext cx="5027188" cy="5016758"/>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Ivor was gay and had boyfriends. </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It was against </a:t>
            </a:r>
          </a:p>
          <a:p>
            <a:r>
              <a:rPr lang="en-GB" sz="4000" dirty="0">
                <a:latin typeface="Arial" panose="020B0604020202020204" pitchFamily="34" charset="0"/>
                <a:cs typeface="Arial" panose="020B0604020202020204" pitchFamily="34" charset="0"/>
              </a:rPr>
              <a:t>the law to be </a:t>
            </a:r>
          </a:p>
          <a:p>
            <a:r>
              <a:rPr lang="en-GB" sz="4000" dirty="0">
                <a:latin typeface="Arial" panose="020B0604020202020204" pitchFamily="34" charset="0"/>
                <a:cs typeface="Arial" panose="020B0604020202020204" pitchFamily="34" charset="0"/>
              </a:rPr>
              <a:t>gay in the </a:t>
            </a:r>
          </a:p>
          <a:p>
            <a:r>
              <a:rPr lang="en-GB" sz="4000" dirty="0">
                <a:latin typeface="Arial" panose="020B0604020202020204" pitchFamily="34" charset="0"/>
                <a:cs typeface="Arial" panose="020B0604020202020204" pitchFamily="34" charset="0"/>
              </a:rPr>
              <a:t>1950s.</a:t>
            </a:r>
          </a:p>
          <a:p>
            <a:endParaRPr lang="en-GB" sz="4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597062"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recall some information about Windrush</a:t>
            </a:r>
          </a:p>
        </p:txBody>
      </p:sp>
      <p:pic>
        <p:nvPicPr>
          <p:cNvPr id="6146" name="Picture 2" descr="The Wildeblood scandal: the trial that rocked 1950s Britain – and changed  gay rights | Books | The Guardian">
            <a:extLst>
              <a:ext uri="{FF2B5EF4-FFF2-40B4-BE49-F238E27FC236}">
                <a16:creationId xmlns:a16="http://schemas.microsoft.com/office/drawing/2014/main" id="{9517EFB0-21C5-47A2-B194-F71EF94F84D1}"/>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rot="20504745">
            <a:off x="3649660" y="2421079"/>
            <a:ext cx="5185393" cy="201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4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044998"/>
            <a:ext cx="4262705"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How might it feel?</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597062"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recall some information about Windrush</a:t>
            </a:r>
          </a:p>
        </p:txBody>
      </p:sp>
      <p:pic>
        <p:nvPicPr>
          <p:cNvPr id="5" name="Picture 4" descr="Two people posing for a photo&#10;&#10;Description automatically generated">
            <a:extLst>
              <a:ext uri="{FF2B5EF4-FFF2-40B4-BE49-F238E27FC236}">
                <a16:creationId xmlns:a16="http://schemas.microsoft.com/office/drawing/2014/main" id="{518D94BC-2A51-4BF9-A1F5-64E3BA4EF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479" y="1928548"/>
            <a:ext cx="5429249" cy="3774237"/>
          </a:xfrm>
          <a:prstGeom prst="rect">
            <a:avLst/>
          </a:prstGeom>
        </p:spPr>
      </p:pic>
    </p:spTree>
    <p:extLst>
      <p:ext uri="{BB962C8B-B14F-4D97-AF65-F5344CB8AC3E}">
        <p14:creationId xmlns:p14="http://schemas.microsoft.com/office/powerpoint/2010/main" val="296208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044998"/>
            <a:ext cx="3331553"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True or false?</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597062"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recall some information about Windrush</a:t>
            </a:r>
          </a:p>
        </p:txBody>
      </p:sp>
      <p:pic>
        <p:nvPicPr>
          <p:cNvPr id="6" name="Picture 5">
            <a:extLst>
              <a:ext uri="{FF2B5EF4-FFF2-40B4-BE49-F238E27FC236}">
                <a16:creationId xmlns:a16="http://schemas.microsoft.com/office/drawing/2014/main" id="{5A91AB0D-0B47-40C7-AEA1-E9A820B1CBD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1012" y="1752884"/>
            <a:ext cx="7254240" cy="3525498"/>
          </a:xfrm>
          <a:prstGeom prst="rect">
            <a:avLst/>
          </a:prstGeom>
        </p:spPr>
      </p:pic>
      <p:sp>
        <p:nvSpPr>
          <p:cNvPr id="13" name="TextBox 12">
            <a:extLst>
              <a:ext uri="{FF2B5EF4-FFF2-40B4-BE49-F238E27FC236}">
                <a16:creationId xmlns:a16="http://schemas.microsoft.com/office/drawing/2014/main" id="{BB08A72D-FDCA-4789-8DC8-DE97378AD09A}"/>
              </a:ext>
            </a:extLst>
          </p:cNvPr>
          <p:cNvSpPr txBox="1"/>
          <p:nvPr/>
        </p:nvSpPr>
        <p:spPr>
          <a:xfrm>
            <a:off x="1623060" y="5216827"/>
            <a:ext cx="1325880" cy="769441"/>
          </a:xfrm>
          <a:prstGeom prst="rect">
            <a:avLst/>
          </a:prstGeom>
          <a:noFill/>
        </p:spPr>
        <p:txBody>
          <a:bodyPr wrap="square">
            <a:spAutoFit/>
          </a:bodyPr>
          <a:lstStyle/>
          <a:p>
            <a:r>
              <a:rPr lang="en-GB" sz="4400" dirty="0">
                <a:latin typeface="Arial" panose="020B0604020202020204" pitchFamily="34" charset="0"/>
                <a:cs typeface="Arial" panose="020B0604020202020204" pitchFamily="34" charset="0"/>
              </a:rPr>
              <a:t>True</a:t>
            </a:r>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BA7EC02-CBD2-4007-BA02-27E4DAAA38E6}"/>
              </a:ext>
            </a:extLst>
          </p:cNvPr>
          <p:cNvSpPr txBox="1"/>
          <p:nvPr/>
        </p:nvSpPr>
        <p:spPr>
          <a:xfrm>
            <a:off x="5486400" y="5209687"/>
            <a:ext cx="1680212" cy="769441"/>
          </a:xfrm>
          <a:prstGeom prst="rect">
            <a:avLst/>
          </a:prstGeom>
          <a:noFill/>
        </p:spPr>
        <p:txBody>
          <a:bodyPr wrap="square">
            <a:spAutoFit/>
          </a:bodyPr>
          <a:lstStyle/>
          <a:p>
            <a:r>
              <a:rPr lang="en-GB" sz="4400" dirty="0">
                <a:latin typeface="Arial" panose="020B0604020202020204" pitchFamily="34" charset="0"/>
                <a:cs typeface="Arial" panose="020B0604020202020204" pitchFamily="34" charset="0"/>
              </a:rPr>
              <a:t>False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52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165889" y="407669"/>
            <a:ext cx="6597062"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recall some information about Windrush</a:t>
            </a:r>
          </a:p>
        </p:txBody>
      </p:sp>
      <p:pic>
        <p:nvPicPr>
          <p:cNvPr id="1026" name="Picture 2" descr="Amber Rudd apologises for mistreatment of Windrush generation | Financial  Times">
            <a:extLst>
              <a:ext uri="{FF2B5EF4-FFF2-40B4-BE49-F238E27FC236}">
                <a16:creationId xmlns:a16="http://schemas.microsoft.com/office/drawing/2014/main" id="{8D40DD8A-D77A-463D-9039-CF1B6B43B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539" y="1786797"/>
            <a:ext cx="6474778" cy="364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308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044998"/>
            <a:ext cx="5032147"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What was Windrush?</a:t>
            </a:r>
          </a:p>
        </p:txBody>
      </p:sp>
      <p:pic>
        <p:nvPicPr>
          <p:cNvPr id="9" name="Picture 8" descr="A large ship in the water&#10;&#10;Description automatically generated">
            <a:extLst>
              <a:ext uri="{FF2B5EF4-FFF2-40B4-BE49-F238E27FC236}">
                <a16:creationId xmlns:a16="http://schemas.microsoft.com/office/drawing/2014/main" id="{4C7E7251-2312-4AB0-A96E-0247E30EC8A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86324" y="1929176"/>
            <a:ext cx="4571352" cy="3429000"/>
          </a:xfrm>
          <a:prstGeom prst="rect">
            <a:avLst/>
          </a:prstGeom>
        </p:spPr>
      </p:pic>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597062"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recall some information about Windrush</a:t>
            </a:r>
          </a:p>
        </p:txBody>
      </p:sp>
    </p:spTree>
    <p:extLst>
      <p:ext uri="{BB962C8B-B14F-4D97-AF65-F5344CB8AC3E}">
        <p14:creationId xmlns:p14="http://schemas.microsoft.com/office/powerpoint/2010/main" val="155281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044998"/>
            <a:ext cx="3635932"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Ivor Cummings</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597062"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recall some information about Windrush</a:t>
            </a:r>
          </a:p>
        </p:txBody>
      </p:sp>
      <p:pic>
        <p:nvPicPr>
          <p:cNvPr id="5" name="Picture 4" descr="Two people posing for a photo&#10;&#10;Description automatically generated">
            <a:extLst>
              <a:ext uri="{FF2B5EF4-FFF2-40B4-BE49-F238E27FC236}">
                <a16:creationId xmlns:a16="http://schemas.microsoft.com/office/drawing/2014/main" id="{518D94BC-2A51-4BF9-A1F5-64E3BA4EF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479" y="1928548"/>
            <a:ext cx="5429249" cy="3774237"/>
          </a:xfrm>
          <a:prstGeom prst="rect">
            <a:avLst/>
          </a:prstGeom>
        </p:spPr>
      </p:pic>
    </p:spTree>
    <p:extLst>
      <p:ext uri="{BB962C8B-B14F-4D97-AF65-F5344CB8AC3E}">
        <p14:creationId xmlns:p14="http://schemas.microsoft.com/office/powerpoint/2010/main" val="339415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044998"/>
            <a:ext cx="6117380"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Born in Hartlepool in 1913</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597062"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recall some information about Windrush</a:t>
            </a:r>
          </a:p>
        </p:txBody>
      </p:sp>
      <p:pic>
        <p:nvPicPr>
          <p:cNvPr id="2050" name="Picture 2">
            <a:extLst>
              <a:ext uri="{FF2B5EF4-FFF2-40B4-BE49-F238E27FC236}">
                <a16:creationId xmlns:a16="http://schemas.microsoft.com/office/drawing/2014/main" id="{D8EAD779-48F4-4703-A3BB-89BA315B0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190" y="2007587"/>
            <a:ext cx="6286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54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862748"/>
            <a:ext cx="3597543" cy="3170099"/>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It was Ivor’s job to help people who had moved to Britain.</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597062"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recall some information about Windrush</a:t>
            </a:r>
          </a:p>
        </p:txBody>
      </p:sp>
      <p:pic>
        <p:nvPicPr>
          <p:cNvPr id="3" name="Picture 2" descr="Two people posing for a photo&#10;&#10;Description automatically generated">
            <a:extLst>
              <a:ext uri="{FF2B5EF4-FFF2-40B4-BE49-F238E27FC236}">
                <a16:creationId xmlns:a16="http://schemas.microsoft.com/office/drawing/2014/main" id="{50EA621E-FCFB-4C18-894F-6C54C0BD9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715" y="1862748"/>
            <a:ext cx="4506113" cy="3132503"/>
          </a:xfrm>
          <a:prstGeom prst="rect">
            <a:avLst/>
          </a:prstGeom>
        </p:spPr>
      </p:pic>
    </p:spTree>
    <p:extLst>
      <p:ext uri="{BB962C8B-B14F-4D97-AF65-F5344CB8AC3E}">
        <p14:creationId xmlns:p14="http://schemas.microsoft.com/office/powerpoint/2010/main" val="130739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862748"/>
            <a:ext cx="3597543" cy="3170099"/>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He went to the docks to meet the people that arrived on the Windrush. </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597062"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recall some information about Windrush</a:t>
            </a:r>
          </a:p>
        </p:txBody>
      </p:sp>
      <p:pic>
        <p:nvPicPr>
          <p:cNvPr id="4098" name="Picture 2" descr="Passengers on the Empire Windrush after it arrived at Tilbury Docks on 22 June, 1948.">
            <a:extLst>
              <a:ext uri="{FF2B5EF4-FFF2-40B4-BE49-F238E27FC236}">
                <a16:creationId xmlns:a16="http://schemas.microsoft.com/office/drawing/2014/main" id="{2F7BFE28-F268-463B-9682-9CBFC3F00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151" y="2000637"/>
            <a:ext cx="4727409" cy="285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272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862748"/>
            <a:ext cx="3597543" cy="3170099"/>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Ivor helped people to find jobs and somewhere to live.</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597062"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recall some information about Windrush</a:t>
            </a:r>
          </a:p>
        </p:txBody>
      </p:sp>
      <p:pic>
        <p:nvPicPr>
          <p:cNvPr id="3074" name="Picture 2" descr="Photo: TopFoto.">
            <a:extLst>
              <a:ext uri="{FF2B5EF4-FFF2-40B4-BE49-F238E27FC236}">
                <a16:creationId xmlns:a16="http://schemas.microsoft.com/office/drawing/2014/main" id="{C436C87E-09EE-4C90-A403-6834FB6C102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17715" y="1862748"/>
            <a:ext cx="4506113" cy="327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50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862748"/>
            <a:ext cx="3838468" cy="3785652"/>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Black people were treated badly because of the colour of their skin.</a:t>
            </a:r>
          </a:p>
          <a:p>
            <a:endParaRPr lang="en-GB" sz="4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597062"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recall some information about Windrush</a:t>
            </a:r>
          </a:p>
        </p:txBody>
      </p:sp>
      <p:pic>
        <p:nvPicPr>
          <p:cNvPr id="5122" name="Picture 2" descr="Sign of the times of racism in England that was all too familiar | Letters  | World news | The Guardian">
            <a:extLst>
              <a:ext uri="{FF2B5EF4-FFF2-40B4-BE49-F238E27FC236}">
                <a16:creationId xmlns:a16="http://schemas.microsoft.com/office/drawing/2014/main" id="{DB89FEF8-5B41-4384-BAA3-84B7BC5E2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640" y="1954566"/>
            <a:ext cx="4381500" cy="26289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D619DA3-A520-4695-BFA7-43275EC66394}"/>
              </a:ext>
            </a:extLst>
          </p:cNvPr>
          <p:cNvSpPr txBox="1"/>
          <p:nvPr/>
        </p:nvSpPr>
        <p:spPr>
          <a:xfrm>
            <a:off x="520172" y="5294457"/>
            <a:ext cx="6029218" cy="707886"/>
          </a:xfrm>
          <a:prstGeom prst="rect">
            <a:avLst/>
          </a:prstGeom>
          <a:noFill/>
        </p:spPr>
        <p:txBody>
          <a:bodyPr wrap="square">
            <a:spAutoFit/>
          </a:bodyPr>
          <a:lstStyle/>
          <a:p>
            <a:r>
              <a:rPr lang="en-GB" sz="4000" dirty="0">
                <a:latin typeface="Arial" panose="020B0604020202020204" pitchFamily="34" charset="0"/>
                <a:cs typeface="Arial" panose="020B0604020202020204" pitchFamily="34" charset="0"/>
              </a:rPr>
              <a:t>This is called racism.</a:t>
            </a:r>
          </a:p>
        </p:txBody>
      </p:sp>
    </p:spTree>
    <p:extLst>
      <p:ext uri="{BB962C8B-B14F-4D97-AF65-F5344CB8AC3E}">
        <p14:creationId xmlns:p14="http://schemas.microsoft.com/office/powerpoint/2010/main" val="4006636085"/>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1054</Words>
  <Application>Microsoft Office PowerPoint</Application>
  <PresentationFormat>On-screen Show (4:3)</PresentationFormat>
  <Paragraphs>78</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2020-09-29T10:50:21Z</dcterms:created>
  <dcterms:modified xsi:type="dcterms:W3CDTF">2022-10-04T16:19:46Z</dcterms:modified>
</cp:coreProperties>
</file>