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8"/>
  </p:notesMasterIdLst>
  <p:handoutMasterIdLst>
    <p:handoutMasterId r:id="rId9"/>
  </p:handoutMasterIdLst>
  <p:sldIdLst>
    <p:sldId id="256" r:id="rId2"/>
    <p:sldId id="281" r:id="rId3"/>
    <p:sldId id="282" r:id="rId4"/>
    <p:sldId id="283" r:id="rId5"/>
    <p:sldId id="284" r:id="rId6"/>
    <p:sldId id="29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E2076C-D6AA-4C14-89CB-2F0BC7F625DB}" v="4" dt="2022-09-27T10:47:09.5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83689" autoAdjust="0"/>
  </p:normalViewPr>
  <p:slideViewPr>
    <p:cSldViewPr snapToGrid="0" snapToObjects="1">
      <p:cViewPr varScale="1">
        <p:scale>
          <a:sx n="54" d="100"/>
          <a:sy n="54" d="100"/>
        </p:scale>
        <p:origin x="91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9/27/2022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9/27/2022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Visit </a:t>
            </a:r>
            <a:r>
              <a:rPr lang="en-US" dirty="0"/>
              <a:t>our website for the lesson plan to accompany this PowerPoint.</a:t>
            </a:r>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Ask the students: What is courage?</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Give them 2 minutes to discuss the idea of courage in pairs and write anything they associate with courage on a whiteboard.</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Share students’ definitions of courage as a class. Ensure that they understand that courage comes in all sorts of different ways and that courage can be linked to time and place – what was courageous in the past might not seem so courageous now, because society has changed.</a:t>
            </a: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120982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US" sz="1800" dirty="0">
                <a:effectLst/>
                <a:latin typeface="Arial" panose="020B0604020202020204" pitchFamily="34" charset="0"/>
                <a:ea typeface="Times New Roman" panose="02020603050405020304" pitchFamily="18" charset="0"/>
              </a:rPr>
              <a:t>Share the LO. Explain that today the students are going to be researching a courageous woman, using a range of research methods.</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Explain that the students are can use their choice of evidence type to research their person, but they need to choose at least 3 types from:</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Photos and artefacts</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Newspaper articles</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Websites</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Video</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Fact files</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As a class, develop the success criteria for the lesson.</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i="1" dirty="0">
                <a:effectLst/>
                <a:latin typeface="Arial" panose="020B0604020202020204" pitchFamily="34" charset="0"/>
                <a:ea typeface="Times New Roman" panose="02020603050405020304" pitchFamily="18" charset="0"/>
              </a:rPr>
              <a:t>If students are using online research materials, please use the websites and videos recommended in the research pack to ensure that the content they are accessing is appropriate. Always remind students of safe internet use.</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i="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3548376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Students use the fact files and ‘evidence packs’ to research one of the five courageous women.</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They should present their findings however they see fit, but some options could include:</a:t>
            </a:r>
          </a:p>
          <a:p>
            <a:pPr marL="342900" lvl="0"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A social media profile</a:t>
            </a:r>
          </a:p>
          <a:p>
            <a:pPr marL="342900" lvl="0"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A poster</a:t>
            </a:r>
          </a:p>
          <a:p>
            <a:pPr marL="342900" lvl="0"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A PowerPoint presentation</a:t>
            </a:r>
          </a:p>
          <a:p>
            <a:pPr marL="342900" lvl="0"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A page for a reference book on courageous women</a:t>
            </a:r>
          </a:p>
          <a:p>
            <a:pPr marL="342900" lvl="0"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A one minute video</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Their work should answer the following:</a:t>
            </a:r>
          </a:p>
          <a:p>
            <a:pPr marL="342900" lvl="0"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Who was/is she?</a:t>
            </a:r>
          </a:p>
          <a:p>
            <a:pPr marL="342900" lvl="0"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What did she do that was courageous?</a:t>
            </a:r>
          </a:p>
          <a:p>
            <a:pPr marL="342900" lvl="0"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What were some of the main events in her life?</a:t>
            </a:r>
          </a:p>
          <a:p>
            <a:pPr marL="342900" lvl="0"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Are there any aspects of her life that would have been different if those events had happened in 2021 instead of when they did? </a:t>
            </a:r>
          </a:p>
          <a:p>
            <a:pPr marL="540385" algn="just">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3005340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Students pair up with someone that had researched a different woman to them and present the findings of their research.</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Peer assessment: Has your partner answered the key questions?</a:t>
            </a: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721158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a:effectLst/>
                <a:latin typeface="Arial" panose="020B0604020202020204" pitchFamily="34" charset="0"/>
                <a:ea typeface="Calibri" panose="020F0502020204030204" pitchFamily="34" charset="0"/>
              </a:rPr>
              <a:t>Self assessment: Students write a short paragraph in their books: What are the pitfalls and benefits of each type of research method? </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90811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27/09/2022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27/09/2022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27/09/2022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27/09/2022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055230"/>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to accompany the LGBT+ History Month 2021 lesson pack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KS3 – England and Wales</a:t>
            </a:r>
          </a:p>
          <a:p>
            <a:pPr marL="257175" indent="-257175">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S1 to S3 – Scotland </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342742"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use and evaluate a range of historical research methods</a:t>
            </a:r>
          </a:p>
        </p:txBody>
      </p:sp>
      <p:sp>
        <p:nvSpPr>
          <p:cNvPr id="2" name="TextBox 1">
            <a:extLst>
              <a:ext uri="{FF2B5EF4-FFF2-40B4-BE49-F238E27FC236}">
                <a16:creationId xmlns:a16="http://schemas.microsoft.com/office/drawing/2014/main" id="{F1419BBD-5ABF-4051-A964-CD6FAB7AF1E0}"/>
              </a:ext>
            </a:extLst>
          </p:cNvPr>
          <p:cNvSpPr txBox="1"/>
          <p:nvPr/>
        </p:nvSpPr>
        <p:spPr>
          <a:xfrm>
            <a:off x="1521742" y="2489478"/>
            <a:ext cx="6100516" cy="1107996"/>
          </a:xfrm>
          <a:prstGeom prst="rect">
            <a:avLst/>
          </a:prstGeom>
          <a:noFill/>
        </p:spPr>
        <p:txBody>
          <a:bodyPr wrap="none" rtlCol="0">
            <a:spAutoFit/>
          </a:bodyPr>
          <a:lstStyle/>
          <a:p>
            <a:r>
              <a:rPr lang="en-GB" sz="6600" dirty="0"/>
              <a:t>What is courage?</a:t>
            </a:r>
            <a:endParaRPr lang="en-GB" sz="1100" dirty="0"/>
          </a:p>
        </p:txBody>
      </p:sp>
    </p:spTree>
    <p:extLst>
      <p:ext uri="{BB962C8B-B14F-4D97-AF65-F5344CB8AC3E}">
        <p14:creationId xmlns:p14="http://schemas.microsoft.com/office/powerpoint/2010/main" val="3064308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use and evaluate a range of historical research methods</a:t>
            </a:r>
          </a:p>
        </p:txBody>
      </p:sp>
      <p:sp>
        <p:nvSpPr>
          <p:cNvPr id="8" name="TextBox 7">
            <a:extLst>
              <a:ext uri="{FF2B5EF4-FFF2-40B4-BE49-F238E27FC236}">
                <a16:creationId xmlns:a16="http://schemas.microsoft.com/office/drawing/2014/main" id="{7A3FD1A1-8158-4E2C-BFCC-26D1C7168FB5}"/>
              </a:ext>
            </a:extLst>
          </p:cNvPr>
          <p:cNvSpPr txBox="1"/>
          <p:nvPr/>
        </p:nvSpPr>
        <p:spPr>
          <a:xfrm>
            <a:off x="165889" y="1699758"/>
            <a:ext cx="5038359" cy="2585323"/>
          </a:xfrm>
          <a:prstGeom prst="rect">
            <a:avLst/>
          </a:prstGeom>
          <a:noFill/>
        </p:spPr>
        <p:txBody>
          <a:bodyPr wrap="square" rtlCol="0">
            <a:spAutoFit/>
          </a:bodyPr>
          <a:lstStyle/>
          <a:p>
            <a:pPr algn="ctr"/>
            <a:r>
              <a:rPr lang="en-GB" sz="5400" dirty="0"/>
              <a:t>What does good research look like?</a:t>
            </a:r>
            <a:endParaRPr lang="en-GB" sz="1000" dirty="0"/>
          </a:p>
        </p:txBody>
      </p:sp>
      <p:pic>
        <p:nvPicPr>
          <p:cNvPr id="1026" name="Picture 2" descr="Question marks | Diocese of London">
            <a:extLst>
              <a:ext uri="{FF2B5EF4-FFF2-40B4-BE49-F238E27FC236}">
                <a16:creationId xmlns:a16="http://schemas.microsoft.com/office/drawing/2014/main" id="{11D9053E-8905-45F8-833A-88D4692539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8359" y="1608679"/>
            <a:ext cx="3747965" cy="30072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4999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2E79DBB8-588C-4886-BA2B-4E850378EC8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350591">
            <a:off x="6347233" y="4105149"/>
            <a:ext cx="1616909" cy="1589970"/>
          </a:xfrm>
          <a:prstGeom prst="rect">
            <a:avLst/>
          </a:prstGeom>
          <a:noFill/>
          <a:ln>
            <a:noFill/>
          </a:ln>
        </p:spPr>
      </p:pic>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448249"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use and evaluate a range of historical research methods</a:t>
            </a:r>
          </a:p>
        </p:txBody>
      </p:sp>
      <p:sp>
        <p:nvSpPr>
          <p:cNvPr id="8" name="TextBox 7">
            <a:extLst>
              <a:ext uri="{FF2B5EF4-FFF2-40B4-BE49-F238E27FC236}">
                <a16:creationId xmlns:a16="http://schemas.microsoft.com/office/drawing/2014/main" id="{7A3FD1A1-8158-4E2C-BFCC-26D1C7168FB5}"/>
              </a:ext>
            </a:extLst>
          </p:cNvPr>
          <p:cNvSpPr txBox="1"/>
          <p:nvPr/>
        </p:nvSpPr>
        <p:spPr>
          <a:xfrm>
            <a:off x="165889" y="1136478"/>
            <a:ext cx="6218202" cy="923330"/>
          </a:xfrm>
          <a:prstGeom prst="rect">
            <a:avLst/>
          </a:prstGeom>
          <a:noFill/>
        </p:spPr>
        <p:txBody>
          <a:bodyPr wrap="square" rtlCol="0">
            <a:spAutoFit/>
          </a:bodyPr>
          <a:lstStyle/>
          <a:p>
            <a:pPr algn="ctr"/>
            <a:r>
              <a:rPr lang="en-GB" sz="5400" dirty="0"/>
              <a:t>Present your findings</a:t>
            </a:r>
            <a:endParaRPr lang="en-GB" sz="1000" dirty="0"/>
          </a:p>
        </p:txBody>
      </p:sp>
      <p:sp>
        <p:nvSpPr>
          <p:cNvPr id="3" name="TextBox 2">
            <a:extLst>
              <a:ext uri="{FF2B5EF4-FFF2-40B4-BE49-F238E27FC236}">
                <a16:creationId xmlns:a16="http://schemas.microsoft.com/office/drawing/2014/main" id="{DAB4B5AC-49FD-45DD-81C7-4F0F64233C77}"/>
              </a:ext>
            </a:extLst>
          </p:cNvPr>
          <p:cNvSpPr txBox="1"/>
          <p:nvPr/>
        </p:nvSpPr>
        <p:spPr>
          <a:xfrm>
            <a:off x="442725" y="2029555"/>
            <a:ext cx="4888523" cy="3970318"/>
          </a:xfrm>
          <a:prstGeom prst="rect">
            <a:avLst/>
          </a:prstGeom>
          <a:noFill/>
        </p:spPr>
        <p:txBody>
          <a:bodyPr wrap="square" rtlCol="0">
            <a:spAutoFit/>
          </a:bodyPr>
          <a:lstStyle/>
          <a:p>
            <a:pPr marL="285750" indent="-285750">
              <a:buFont typeface="Arial" panose="020B0604020202020204" pitchFamily="34" charset="0"/>
              <a:buChar char="•"/>
            </a:pPr>
            <a:r>
              <a:rPr lang="en-GB" sz="3600" dirty="0"/>
              <a:t>Who is/was she?</a:t>
            </a:r>
          </a:p>
          <a:p>
            <a:pPr marL="285750" indent="-285750">
              <a:buFont typeface="Arial" panose="020B0604020202020204" pitchFamily="34" charset="0"/>
              <a:buChar char="•"/>
            </a:pPr>
            <a:r>
              <a:rPr lang="en-GB" sz="3600" dirty="0"/>
              <a:t>What is/was courageous about her?</a:t>
            </a:r>
          </a:p>
          <a:p>
            <a:pPr marL="285750" indent="-285750">
              <a:buFont typeface="Arial" panose="020B0604020202020204" pitchFamily="34" charset="0"/>
              <a:buChar char="•"/>
            </a:pPr>
            <a:r>
              <a:rPr lang="en-GB" sz="3600" dirty="0"/>
              <a:t>Which aspects of her life would be different if the events happened in 2021?</a:t>
            </a:r>
          </a:p>
        </p:txBody>
      </p:sp>
      <p:pic>
        <p:nvPicPr>
          <p:cNvPr id="14" name="Picture 13">
            <a:extLst>
              <a:ext uri="{FF2B5EF4-FFF2-40B4-BE49-F238E27FC236}">
                <a16:creationId xmlns:a16="http://schemas.microsoft.com/office/drawing/2014/main" id="{8A139FF0-2CAC-49B9-A56D-217D8D535309}"/>
              </a:ext>
            </a:extLst>
          </p:cNvPr>
          <p:cNvPicPr/>
          <p:nvPr/>
        </p:nvPicPr>
        <p:blipFill rotWithShape="1">
          <a:blip r:embed="rId4" cstate="print">
            <a:extLst>
              <a:ext uri="{28A0092B-C50C-407E-A947-70E740481C1C}">
                <a14:useLocalDpi xmlns:a14="http://schemas.microsoft.com/office/drawing/2010/main" val="0"/>
              </a:ext>
            </a:extLst>
          </a:blip>
          <a:srcRect/>
          <a:stretch/>
        </p:blipFill>
        <p:spPr bwMode="auto">
          <a:xfrm rot="20531936">
            <a:off x="5363276" y="2896422"/>
            <a:ext cx="1453460" cy="1656232"/>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26C819C-B902-4B8A-A729-3961FCDFDF0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rot="839663">
            <a:off x="6701434" y="1695881"/>
            <a:ext cx="1595642" cy="2005681"/>
          </a:xfrm>
          <a:prstGeom prst="rect">
            <a:avLst/>
          </a:prstGeom>
          <a:noFill/>
          <a:ln>
            <a:noFill/>
          </a:ln>
        </p:spPr>
      </p:pic>
    </p:spTree>
    <p:extLst>
      <p:ext uri="{BB962C8B-B14F-4D97-AF65-F5344CB8AC3E}">
        <p14:creationId xmlns:p14="http://schemas.microsoft.com/office/powerpoint/2010/main" val="365738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use and evaluate a range of historical research methods</a:t>
            </a:r>
          </a:p>
        </p:txBody>
      </p:sp>
      <p:sp>
        <p:nvSpPr>
          <p:cNvPr id="8" name="TextBox 7">
            <a:extLst>
              <a:ext uri="{FF2B5EF4-FFF2-40B4-BE49-F238E27FC236}">
                <a16:creationId xmlns:a16="http://schemas.microsoft.com/office/drawing/2014/main" id="{7A3FD1A1-8158-4E2C-BFCC-26D1C7168FB5}"/>
              </a:ext>
            </a:extLst>
          </p:cNvPr>
          <p:cNvSpPr txBox="1"/>
          <p:nvPr/>
        </p:nvSpPr>
        <p:spPr>
          <a:xfrm>
            <a:off x="368112" y="2007574"/>
            <a:ext cx="5157899" cy="3416320"/>
          </a:xfrm>
          <a:prstGeom prst="rect">
            <a:avLst/>
          </a:prstGeom>
          <a:noFill/>
        </p:spPr>
        <p:txBody>
          <a:bodyPr wrap="square" rtlCol="0">
            <a:spAutoFit/>
          </a:bodyPr>
          <a:lstStyle/>
          <a:p>
            <a:pPr algn="ctr"/>
            <a:r>
              <a:rPr lang="en-GB" sz="5400" dirty="0"/>
              <a:t>Peer assessment: Did they answer the key questions?</a:t>
            </a:r>
            <a:endParaRPr lang="en-GB" sz="1000" dirty="0"/>
          </a:p>
        </p:txBody>
      </p:sp>
      <p:pic>
        <p:nvPicPr>
          <p:cNvPr id="9" name="Picture 2" descr="Question marks | Diocese of London">
            <a:extLst>
              <a:ext uri="{FF2B5EF4-FFF2-40B4-BE49-F238E27FC236}">
                <a16:creationId xmlns:a16="http://schemas.microsoft.com/office/drawing/2014/main" id="{E46545A5-D288-4457-95D8-44CD235CE4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6011" y="2187313"/>
            <a:ext cx="3245973" cy="2604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0679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448249"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use and evaluate a range of historical research methods</a:t>
            </a:r>
          </a:p>
        </p:txBody>
      </p:sp>
      <p:sp>
        <p:nvSpPr>
          <p:cNvPr id="8" name="TextBox 7">
            <a:extLst>
              <a:ext uri="{FF2B5EF4-FFF2-40B4-BE49-F238E27FC236}">
                <a16:creationId xmlns:a16="http://schemas.microsoft.com/office/drawing/2014/main" id="{7A3FD1A1-8158-4E2C-BFCC-26D1C7168FB5}"/>
              </a:ext>
            </a:extLst>
          </p:cNvPr>
          <p:cNvSpPr txBox="1"/>
          <p:nvPr/>
        </p:nvSpPr>
        <p:spPr>
          <a:xfrm>
            <a:off x="0" y="1678093"/>
            <a:ext cx="6189785" cy="3416320"/>
          </a:xfrm>
          <a:prstGeom prst="rect">
            <a:avLst/>
          </a:prstGeom>
          <a:noFill/>
        </p:spPr>
        <p:txBody>
          <a:bodyPr wrap="square" rtlCol="0">
            <a:spAutoFit/>
          </a:bodyPr>
          <a:lstStyle/>
          <a:p>
            <a:pPr algn="ctr"/>
            <a:r>
              <a:rPr lang="en-GB" sz="5400" dirty="0"/>
              <a:t>What were the benefits and pitfalls of each type of research method?</a:t>
            </a:r>
            <a:endParaRPr lang="en-GB" sz="1000" dirty="0"/>
          </a:p>
        </p:txBody>
      </p:sp>
      <p:pic>
        <p:nvPicPr>
          <p:cNvPr id="9" name="Picture 2" descr="Question marks | Diocese of London">
            <a:extLst>
              <a:ext uri="{FF2B5EF4-FFF2-40B4-BE49-F238E27FC236}">
                <a16:creationId xmlns:a16="http://schemas.microsoft.com/office/drawing/2014/main" id="{3641459F-2045-4757-967B-708F6BF035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8277" y="1781068"/>
            <a:ext cx="2828385" cy="2269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4097445"/>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849</Words>
  <Application>Microsoft Office PowerPoint</Application>
  <PresentationFormat>On-screen Show (4:3)</PresentationFormat>
  <Paragraphs>70</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Symbol</vt:lpstr>
      <vt:lpstr>Stonewall_PP_Template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2021-01-05T16:07:22Z</dcterms:created>
  <dcterms:modified xsi:type="dcterms:W3CDTF">2022-09-27T10:47:35Z</dcterms:modified>
</cp:coreProperties>
</file>