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6"/>
  </p:notesMasterIdLst>
  <p:handoutMasterIdLst>
    <p:handoutMasterId r:id="rId7"/>
  </p:handoutMasterIdLst>
  <p:sldIdLst>
    <p:sldId id="256" r:id="rId2"/>
    <p:sldId id="281" r:id="rId3"/>
    <p:sldId id="296" r:id="rId4"/>
    <p:sldId id="28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834039-EA55-4032-8A2C-3EB7C89F8176}" v="4" dt="2022-09-27T10:48:37.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Challenge the students to name as many women involved in improving attitudes to equality as they can. Give them 2 minutes to complete the challenge.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Share some of the names as a class. Did the women belong to particular movements? How many women of colour did they name? How many disabled women did they name? How many of the women were LGBT?</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If some women weren’t represented, why might that be? Discuss the impact racism, ableism, homophobia, biphobia and transphobia has on whose voices are heard within history and within society?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Introduce the 5 inspirational LGBT women. Students should choose a woman to research. Refer back to the LO and agree the success criteria.</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use a range of research methods to answer the question: What impact did this woman have on society and how did she bring about social change?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Students should use the fact files and ‘evidence pack’ provided, plus any additional resources you identity, to complete their research. They should ensure that they have used at least 3 different types of evidence.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present their answer however they see fit, but some options could include: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social media profile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poster</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PowerPoint presentation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page for a reference book</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one minute video</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newspaper article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students are using online research materials, please use the websites and videos recommended in the research pack to ensure that the content they are accessing is appropriate. Always remind students of safe internet use.</a:t>
            </a:r>
            <a:endParaRPr lang="en-GB" sz="1800" dirty="0">
              <a:effectLst/>
              <a:latin typeface="Arial" panose="020B0604020202020204" pitchFamily="34" charset="0"/>
              <a:ea typeface="Times New Roman" panose="02020603050405020304" pitchFamily="18" charset="0"/>
            </a:endParaRPr>
          </a:p>
          <a:p>
            <a:pPr marL="0" lvl="0" indent="0" algn="just">
              <a:lnSpc>
                <a:spcPts val="1500"/>
              </a:lnSpc>
              <a:buFont typeface="Symbol" panose="05050102010706020507" pitchFamily="18" charset="2"/>
              <a:buNone/>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31382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Students pair up with someone that had researched a different woman to them and present the findings of their research.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Peer assessment: Has your partner answered the question? What important points did they make? Could they have added any information?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72115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KS4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S5 to S6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sp>
        <p:nvSpPr>
          <p:cNvPr id="8" name="TextBox 7">
            <a:extLst>
              <a:ext uri="{FF2B5EF4-FFF2-40B4-BE49-F238E27FC236}">
                <a16:creationId xmlns:a16="http://schemas.microsoft.com/office/drawing/2014/main" id="{817EA8CD-6880-4F56-B9AA-5616FB2D0E18}"/>
              </a:ext>
            </a:extLst>
          </p:cNvPr>
          <p:cNvSpPr txBox="1"/>
          <p:nvPr/>
        </p:nvSpPr>
        <p:spPr>
          <a:xfrm>
            <a:off x="1209605" y="1268285"/>
            <a:ext cx="6724790" cy="1107996"/>
          </a:xfrm>
          <a:prstGeom prst="rect">
            <a:avLst/>
          </a:prstGeom>
          <a:noFill/>
        </p:spPr>
        <p:txBody>
          <a:bodyPr wrap="none" rtlCol="0">
            <a:spAutoFit/>
          </a:bodyPr>
          <a:lstStyle/>
          <a:p>
            <a:r>
              <a:rPr lang="en-GB" sz="6600" dirty="0"/>
              <a:t>2 minute challenge</a:t>
            </a:r>
            <a:endParaRPr lang="en-GB" sz="1100" dirty="0"/>
          </a:p>
        </p:txBody>
      </p:sp>
      <p:pic>
        <p:nvPicPr>
          <p:cNvPr id="9" name="Picture 2" descr="Sand clock clipart">
            <a:extLst>
              <a:ext uri="{FF2B5EF4-FFF2-40B4-BE49-F238E27FC236}">
                <a16:creationId xmlns:a16="http://schemas.microsoft.com/office/drawing/2014/main" id="{59D9417A-7823-4D8E-81E5-B8C66268E2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72" y="2233612"/>
            <a:ext cx="2768478" cy="345715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2D3CF47-B44C-4A30-8BA4-A77093CEC399}"/>
              </a:ext>
            </a:extLst>
          </p:cNvPr>
          <p:cNvSpPr txBox="1"/>
          <p:nvPr/>
        </p:nvSpPr>
        <p:spPr>
          <a:xfrm>
            <a:off x="2498342" y="2886771"/>
            <a:ext cx="6469812" cy="1938992"/>
          </a:xfrm>
          <a:prstGeom prst="rect">
            <a:avLst/>
          </a:prstGeom>
          <a:noFill/>
        </p:spPr>
        <p:txBody>
          <a:bodyPr wrap="square" rtlCol="0">
            <a:spAutoFit/>
          </a:bodyPr>
          <a:lstStyle/>
          <a:p>
            <a:pPr algn="ctr"/>
            <a:r>
              <a:rPr lang="en-GB" sz="4000" dirty="0"/>
              <a:t>Women involved in improving attitudes to equality: </a:t>
            </a:r>
          </a:p>
          <a:p>
            <a:pPr algn="ctr"/>
            <a:r>
              <a:rPr lang="en-GB" sz="4000" dirty="0"/>
              <a:t>name as many as you can</a:t>
            </a:r>
            <a:endParaRPr lang="en-GB" sz="700" dirty="0"/>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B4B5AC-49FD-45DD-81C7-4F0F64233C77}"/>
              </a:ext>
            </a:extLst>
          </p:cNvPr>
          <p:cNvSpPr txBox="1"/>
          <p:nvPr/>
        </p:nvSpPr>
        <p:spPr>
          <a:xfrm>
            <a:off x="942461" y="4607116"/>
            <a:ext cx="7681367" cy="954107"/>
          </a:xfrm>
          <a:prstGeom prst="rect">
            <a:avLst/>
          </a:prstGeom>
          <a:noFill/>
        </p:spPr>
        <p:txBody>
          <a:bodyPr wrap="square" rtlCol="0">
            <a:spAutoFit/>
          </a:bodyPr>
          <a:lstStyle/>
          <a:p>
            <a:r>
              <a:rPr lang="en-GB" sz="2800" dirty="0">
                <a:effectLst/>
                <a:latin typeface="Arial" panose="020B0604020202020204" pitchFamily="34" charset="0"/>
                <a:ea typeface="Calibri" panose="020F0502020204030204" pitchFamily="34" charset="0"/>
              </a:rPr>
              <a:t>What impact did this woman have on society and how did she bring about social change?</a:t>
            </a:r>
            <a:endParaRPr lang="en-GB" sz="4800" dirty="0"/>
          </a:p>
        </p:txBody>
      </p:sp>
      <p:sp>
        <p:nvSpPr>
          <p:cNvPr id="13" name="TextBox 12">
            <a:extLst>
              <a:ext uri="{FF2B5EF4-FFF2-40B4-BE49-F238E27FC236}">
                <a16:creationId xmlns:a16="http://schemas.microsoft.com/office/drawing/2014/main" id="{4176AEE4-E9C8-4960-95FF-7D4EE5B400C3}"/>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pic>
        <p:nvPicPr>
          <p:cNvPr id="16" name="Picture 15">
            <a:extLst>
              <a:ext uri="{FF2B5EF4-FFF2-40B4-BE49-F238E27FC236}">
                <a16:creationId xmlns:a16="http://schemas.microsoft.com/office/drawing/2014/main" id="{9C87201A-4C03-42AF-884C-1D09A1F82DA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0462" y="2029412"/>
            <a:ext cx="2039662" cy="2029947"/>
          </a:xfrm>
          <a:prstGeom prst="rect">
            <a:avLst/>
          </a:prstGeom>
          <a:noFill/>
          <a:ln>
            <a:noFill/>
          </a:ln>
        </p:spPr>
      </p:pic>
      <p:pic>
        <p:nvPicPr>
          <p:cNvPr id="17" name="Picture 16">
            <a:extLst>
              <a:ext uri="{FF2B5EF4-FFF2-40B4-BE49-F238E27FC236}">
                <a16:creationId xmlns:a16="http://schemas.microsoft.com/office/drawing/2014/main" id="{0D702EFF-0D27-4757-AE17-FEBB01F5542E}"/>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442725" y="2029412"/>
            <a:ext cx="1760125" cy="2005680"/>
          </a:xfrm>
          <a:prstGeom prst="rect">
            <a:avLst/>
          </a:prstGeom>
          <a:noFill/>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id="{8260EBFC-1352-44BB-86C2-C8CFDC5273A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505672" y="2022902"/>
            <a:ext cx="1595642" cy="2029947"/>
          </a:xfrm>
          <a:prstGeom prst="rect">
            <a:avLst/>
          </a:prstGeom>
          <a:noFill/>
          <a:ln>
            <a:noFill/>
          </a:ln>
        </p:spPr>
      </p:pic>
      <p:pic>
        <p:nvPicPr>
          <p:cNvPr id="19" name="Picture 2" descr="Credit: Getty Images/Lenare">
            <a:extLst>
              <a:ext uri="{FF2B5EF4-FFF2-40B4-BE49-F238E27FC236}">
                <a16:creationId xmlns:a16="http://schemas.microsoft.com/office/drawing/2014/main" id="{66881CB6-B2AB-40F1-BAAE-2719425848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6810" y="2029833"/>
            <a:ext cx="1491517" cy="203645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9710093-BCEB-4205-93BF-1693BF741720}"/>
              </a:ext>
            </a:extLst>
          </p:cNvPr>
          <p:cNvSpPr txBox="1"/>
          <p:nvPr/>
        </p:nvSpPr>
        <p:spPr>
          <a:xfrm>
            <a:off x="774161" y="4052849"/>
            <a:ext cx="1119665" cy="369332"/>
          </a:xfrm>
          <a:prstGeom prst="rect">
            <a:avLst/>
          </a:prstGeom>
          <a:noFill/>
        </p:spPr>
        <p:txBody>
          <a:bodyPr wrap="none" rtlCol="0">
            <a:spAutoFit/>
          </a:bodyPr>
          <a:lstStyle/>
          <a:p>
            <a:r>
              <a:rPr lang="en-GB" dirty="0"/>
              <a:t>Gail Lewis</a:t>
            </a:r>
          </a:p>
        </p:txBody>
      </p:sp>
      <p:sp>
        <p:nvSpPr>
          <p:cNvPr id="12" name="TextBox 11">
            <a:extLst>
              <a:ext uri="{FF2B5EF4-FFF2-40B4-BE49-F238E27FC236}">
                <a16:creationId xmlns:a16="http://schemas.microsoft.com/office/drawing/2014/main" id="{C952716C-CB8F-42DB-BEBF-A258DF90DC06}"/>
              </a:ext>
            </a:extLst>
          </p:cNvPr>
          <p:cNvSpPr txBox="1"/>
          <p:nvPr/>
        </p:nvSpPr>
        <p:spPr>
          <a:xfrm>
            <a:off x="2109351" y="4053120"/>
            <a:ext cx="2388283" cy="369332"/>
          </a:xfrm>
          <a:prstGeom prst="rect">
            <a:avLst/>
          </a:prstGeom>
          <a:noFill/>
        </p:spPr>
        <p:txBody>
          <a:bodyPr wrap="none" rtlCol="0">
            <a:spAutoFit/>
          </a:bodyPr>
          <a:lstStyle/>
          <a:p>
            <a:r>
              <a:rPr lang="en-GB" dirty="0"/>
              <a:t>Catherine </a:t>
            </a:r>
            <a:r>
              <a:rPr lang="en-GB" dirty="0" err="1"/>
              <a:t>Duleep</a:t>
            </a:r>
            <a:r>
              <a:rPr lang="en-GB" dirty="0"/>
              <a:t> Singh</a:t>
            </a:r>
          </a:p>
        </p:txBody>
      </p:sp>
      <p:sp>
        <p:nvSpPr>
          <p:cNvPr id="14" name="TextBox 13">
            <a:extLst>
              <a:ext uri="{FF2B5EF4-FFF2-40B4-BE49-F238E27FC236}">
                <a16:creationId xmlns:a16="http://schemas.microsoft.com/office/drawing/2014/main" id="{9496F620-BEFB-4746-8F7B-161F3EC10180}"/>
              </a:ext>
            </a:extLst>
          </p:cNvPr>
          <p:cNvSpPr txBox="1"/>
          <p:nvPr/>
        </p:nvSpPr>
        <p:spPr>
          <a:xfrm>
            <a:off x="5004370" y="4049210"/>
            <a:ext cx="1165704" cy="369332"/>
          </a:xfrm>
          <a:prstGeom prst="rect">
            <a:avLst/>
          </a:prstGeom>
          <a:noFill/>
        </p:spPr>
        <p:txBody>
          <a:bodyPr wrap="none" rtlCol="0">
            <a:spAutoFit/>
          </a:bodyPr>
          <a:lstStyle/>
          <a:p>
            <a:r>
              <a:rPr lang="en-GB" dirty="0"/>
              <a:t>Jan Morris</a:t>
            </a:r>
          </a:p>
        </p:txBody>
      </p:sp>
      <p:sp>
        <p:nvSpPr>
          <p:cNvPr id="20" name="TextBox 19">
            <a:extLst>
              <a:ext uri="{FF2B5EF4-FFF2-40B4-BE49-F238E27FC236}">
                <a16:creationId xmlns:a16="http://schemas.microsoft.com/office/drawing/2014/main" id="{FED164A6-8701-43EB-932C-77DF79CFA1FB}"/>
              </a:ext>
            </a:extLst>
          </p:cNvPr>
          <p:cNvSpPr txBox="1"/>
          <p:nvPr/>
        </p:nvSpPr>
        <p:spPr>
          <a:xfrm>
            <a:off x="6490124" y="4059359"/>
            <a:ext cx="1950149" cy="369332"/>
          </a:xfrm>
          <a:prstGeom prst="rect">
            <a:avLst/>
          </a:prstGeom>
          <a:noFill/>
        </p:spPr>
        <p:txBody>
          <a:bodyPr wrap="none" rtlCol="0">
            <a:spAutoFit/>
          </a:bodyPr>
          <a:lstStyle/>
          <a:p>
            <a:r>
              <a:rPr lang="en-GB" dirty="0"/>
              <a:t>Vita Sackville-West</a:t>
            </a:r>
          </a:p>
        </p:txBody>
      </p:sp>
    </p:spTree>
    <p:extLst>
      <p:ext uri="{BB962C8B-B14F-4D97-AF65-F5344CB8AC3E}">
        <p14:creationId xmlns:p14="http://schemas.microsoft.com/office/powerpoint/2010/main" val="139784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2585323"/>
          </a:xfrm>
          <a:prstGeom prst="rect">
            <a:avLst/>
          </a:prstGeom>
          <a:noFill/>
        </p:spPr>
        <p:txBody>
          <a:bodyPr wrap="square" rtlCol="0">
            <a:spAutoFit/>
          </a:bodyPr>
          <a:lstStyle/>
          <a:p>
            <a:pPr algn="ctr"/>
            <a:r>
              <a:rPr lang="en-GB" sz="5400" dirty="0"/>
              <a:t>Peer assessment: Did they answer the question?</a:t>
            </a:r>
            <a:endParaRPr lang="en-GB" sz="1000" dirty="0"/>
          </a:p>
        </p:txBody>
      </p:sp>
      <p:pic>
        <p:nvPicPr>
          <p:cNvPr id="9" name="Picture 2" descr="Question marks | Diocese of London">
            <a:extLst>
              <a:ext uri="{FF2B5EF4-FFF2-40B4-BE49-F238E27FC236}">
                <a16:creationId xmlns:a16="http://schemas.microsoft.com/office/drawing/2014/main" id="{E46545A5-D288-4457-95D8-44CD235CE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2187313"/>
            <a:ext cx="3245973" cy="260449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CDD5492-D6A1-45C9-BD06-3AA505ED10C5}"/>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understand the role key figures have played in improving attitudes to equality in the UK </a:t>
            </a:r>
          </a:p>
        </p:txBody>
      </p:sp>
    </p:spTree>
    <p:extLst>
      <p:ext uri="{BB962C8B-B14F-4D97-AF65-F5344CB8AC3E}">
        <p14:creationId xmlns:p14="http://schemas.microsoft.com/office/powerpoint/2010/main" val="158067983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785</Words>
  <Application>Microsoft Office PowerPoint</Application>
  <PresentationFormat>On-screen Show (4:3)</PresentationFormat>
  <Paragraphs>56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Symbol</vt:lpstr>
      <vt:lpstr>Stonewall_PP_Template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2022-09-27T10:48:52Z</dcterms:modified>
</cp:coreProperties>
</file>