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2"/>
  </p:notesMasterIdLst>
  <p:handoutMasterIdLst>
    <p:handoutMasterId r:id="rId13"/>
  </p:handoutMasterIdLst>
  <p:sldIdLst>
    <p:sldId id="256" r:id="rId2"/>
    <p:sldId id="282" r:id="rId3"/>
    <p:sldId id="300" r:id="rId4"/>
    <p:sldId id="285" r:id="rId5"/>
    <p:sldId id="301" r:id="rId6"/>
    <p:sldId id="302" r:id="rId7"/>
    <p:sldId id="303" r:id="rId8"/>
    <p:sldId id="304" r:id="rId9"/>
    <p:sldId id="306" r:id="rId10"/>
    <p:sldId id="30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CD0920"/>
    <a:srgbClr val="0C0C0C"/>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13315C-74F3-492A-9BD7-43194493CB61}" v="7" dt="2022-10-12T12:10:59.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3689" autoAdjust="0"/>
  </p:normalViewPr>
  <p:slideViewPr>
    <p:cSldViewPr snapToGrid="0" snapToObjects="1">
      <p:cViewPr varScale="1">
        <p:scale>
          <a:sx n="26" d="100"/>
          <a:sy n="26" d="100"/>
        </p:scale>
        <p:origin x="48" y="6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10/12/2022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10/12/2022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rPr lang="en-US" dirty="0"/>
              <a:t>Visit our website for the lesson plan to accompany this PowerPoint or for the simpler, </a:t>
            </a:r>
            <a:r>
              <a:rPr lang="en-US" dirty="0" err="1"/>
              <a:t>Widgit</a:t>
            </a:r>
            <a:r>
              <a:rPr lang="en-US" dirty="0"/>
              <a:t> symbol supported version of this PowerPoint (Version 2).</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Click ‘back’ to return to the picture menu.</a:t>
            </a: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239465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Explain to students that they’re going to be learning about a woman named Catherine </a:t>
            </a:r>
            <a:r>
              <a:rPr lang="en-GB" sz="1800" dirty="0" err="1">
                <a:effectLst/>
                <a:latin typeface="Arial" panose="020B0604020202020204" pitchFamily="34" charset="0"/>
                <a:ea typeface="Times New Roman" panose="02020603050405020304" pitchFamily="18" charset="0"/>
              </a:rPr>
              <a:t>Duleep</a:t>
            </a:r>
            <a:r>
              <a:rPr lang="en-GB" sz="1800" dirty="0">
                <a:effectLst/>
                <a:latin typeface="Arial" panose="020B0604020202020204" pitchFamily="34" charset="0"/>
                <a:ea typeface="Times New Roman" panose="02020603050405020304" pitchFamily="18" charset="0"/>
              </a:rPr>
              <a:t> Singh that lived a long time ago.</a:t>
            </a:r>
          </a:p>
          <a:p>
            <a:pPr marL="540385" algn="just">
              <a:lnSpc>
                <a:spcPts val="1500"/>
              </a:lnSpc>
            </a:pPr>
            <a:r>
              <a:rPr lang="en-GB" sz="1800" dirty="0">
                <a:effectLst/>
                <a:latin typeface="Arial" panose="020B0604020202020204" pitchFamily="34" charset="0"/>
                <a:ea typeface="Times New Roman" panose="02020603050405020304" pitchFamily="18" charset="0"/>
              </a:rPr>
              <a:t> </a:t>
            </a:r>
          </a:p>
          <a:p>
            <a:pPr marL="540385" algn="just">
              <a:lnSpc>
                <a:spcPts val="1500"/>
              </a:lnSpc>
            </a:pPr>
            <a:r>
              <a:rPr lang="en-GB" sz="1800" dirty="0">
                <a:effectLst/>
                <a:latin typeface="Arial" panose="020B0604020202020204" pitchFamily="34" charset="0"/>
                <a:ea typeface="Times New Roman" panose="02020603050405020304" pitchFamily="18" charset="0"/>
              </a:rPr>
              <a:t>Put all of the artefacts into different coloured bags or boxes. Give each student the chance to open one of the bags or boxes and explore the artefact. They should then show it to the rest of the group. For each artefact, click on the corresponding photo on the PowerPoint. Talk about the event from Catherine’s life related to the artefact before returning to the main page of the PowerPoint.</a:t>
            </a: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2253260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Explain to students that they’re going to be learning about a woman named Catherine </a:t>
            </a:r>
            <a:r>
              <a:rPr lang="en-GB" sz="1800" dirty="0" err="1">
                <a:effectLst/>
                <a:latin typeface="Arial" panose="020B0604020202020204" pitchFamily="34" charset="0"/>
                <a:ea typeface="Times New Roman" panose="02020603050405020304" pitchFamily="18" charset="0"/>
              </a:rPr>
              <a:t>Duleep</a:t>
            </a:r>
            <a:r>
              <a:rPr lang="en-GB" sz="1800" dirty="0">
                <a:effectLst/>
                <a:latin typeface="Arial" panose="020B0604020202020204" pitchFamily="34" charset="0"/>
                <a:ea typeface="Times New Roman" panose="02020603050405020304" pitchFamily="18" charset="0"/>
              </a:rPr>
              <a:t> Singh that lived a long time ago.</a:t>
            </a:r>
          </a:p>
          <a:p>
            <a:pPr marL="540385" algn="just">
              <a:lnSpc>
                <a:spcPts val="1500"/>
              </a:lnSpc>
            </a:pPr>
            <a:r>
              <a:rPr lang="en-GB" sz="1800" dirty="0">
                <a:effectLst/>
                <a:latin typeface="Arial" panose="020B0604020202020204" pitchFamily="34" charset="0"/>
                <a:ea typeface="Times New Roman" panose="02020603050405020304" pitchFamily="18" charset="0"/>
              </a:rPr>
              <a:t> </a:t>
            </a:r>
          </a:p>
          <a:p>
            <a:pPr marL="540385" algn="just">
              <a:lnSpc>
                <a:spcPts val="1500"/>
              </a:lnSpc>
            </a:pPr>
            <a:r>
              <a:rPr lang="en-GB" sz="1800" dirty="0">
                <a:effectLst/>
                <a:latin typeface="Arial" panose="020B0604020202020204" pitchFamily="34" charset="0"/>
                <a:ea typeface="Times New Roman" panose="02020603050405020304" pitchFamily="18" charset="0"/>
              </a:rPr>
              <a:t>Put all of the artefacts into different coloured bags or boxes. Give each student the chance to open one of the bags or boxes and explore the artefact. They should then show it to the rest of the group. For each artefact, click on the corresponding photo on the PowerPoint. Talk about the event from Catherine’s life related to the artefact before returning to the main page of the PowerPoint.</a:t>
            </a: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234710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Click ‘back’ to return to the picture menu.</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1023634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Click ‘back’ to return to the picture menu.</a:t>
            </a: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34195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Click ‘back’ to return to the picture menu.</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172092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Click ‘back’ to return to the picture menu.</a:t>
            </a: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344149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Click ‘back’ to return to the picture menu.</a:t>
            </a: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390101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Click ‘back’ to return to the picture menu.</a:t>
            </a: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352593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12/10/2022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12/10/2022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12/10/2022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12/10/2022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12/10/2022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12/10/2022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12/10/2022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12/10/2022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12/10/2022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12/10/2022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12/10/2022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12/10/2022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f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7.xml"/><Relationship Id="rId12"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slide" Target="slide9.xml"/><Relationship Id="rId5" Type="http://schemas.openxmlformats.org/officeDocument/2006/relationships/slide" Target="slide4.xml"/><Relationship Id="rId15" Type="http://schemas.openxmlformats.org/officeDocument/2006/relationships/slide" Target="slide6.xm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slide" Target="slide8.xml"/><Relationship Id="rId1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LGBT+ History Month 2021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Learners with SEND/ALN/ASN</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Left 2">
            <a:hlinkClick r:id="rId3" action="ppaction://hlinksldjump"/>
            <a:extLst>
              <a:ext uri="{FF2B5EF4-FFF2-40B4-BE49-F238E27FC236}">
                <a16:creationId xmlns:a16="http://schemas.microsoft.com/office/drawing/2014/main" id="{B5E2C32B-1EC9-4F14-BA73-CBD59494A53D}"/>
              </a:ext>
            </a:extLst>
          </p:cNvPr>
          <p:cNvSpPr/>
          <p:nvPr/>
        </p:nvSpPr>
        <p:spPr>
          <a:xfrm>
            <a:off x="7003073" y="6046631"/>
            <a:ext cx="1100584" cy="751809"/>
          </a:xfrm>
          <a:prstGeom prst="leftArrow">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Back</a:t>
            </a:r>
          </a:p>
        </p:txBody>
      </p:sp>
      <p:sp>
        <p:nvSpPr>
          <p:cNvPr id="11" name="TextBox 10" descr="Maharajah Duleep Singh, who is wearing a turban and lots of jewels. He is holding a sword.">
            <a:extLst>
              <a:ext uri="{FF2B5EF4-FFF2-40B4-BE49-F238E27FC236}">
                <a16:creationId xmlns:a16="http://schemas.microsoft.com/office/drawing/2014/main" id="{A12C7814-2CBF-4CA1-8024-C43FBCF27304}"/>
              </a:ext>
            </a:extLst>
          </p:cNvPr>
          <p:cNvSpPr txBox="1"/>
          <p:nvPr/>
        </p:nvSpPr>
        <p:spPr>
          <a:xfrm>
            <a:off x="3587923" y="194277"/>
            <a:ext cx="4668054" cy="6001643"/>
          </a:xfrm>
          <a:prstGeom prst="rect">
            <a:avLst/>
          </a:prstGeom>
          <a:noFill/>
        </p:spPr>
        <p:txBody>
          <a:bodyPr wrap="square" rtlCol="0">
            <a:spAutoFit/>
          </a:bodyPr>
          <a:lstStyle/>
          <a:p>
            <a:r>
              <a:rPr lang="en-GB" sz="3200" dirty="0"/>
              <a:t>It was dangerous for Jewish people to live in Germany in the 1930s. </a:t>
            </a:r>
          </a:p>
          <a:p>
            <a:r>
              <a:rPr lang="en-GB" sz="3200" dirty="0"/>
              <a:t>They were treated very badly by the people in charge. </a:t>
            </a:r>
          </a:p>
          <a:p>
            <a:endParaRPr lang="en-GB" sz="3200" dirty="0"/>
          </a:p>
          <a:p>
            <a:r>
              <a:rPr lang="en-GB" sz="3200" dirty="0"/>
              <a:t>Catherine helped some Jewish families to escape from Germany. She helped them move to live in England.</a:t>
            </a:r>
          </a:p>
        </p:txBody>
      </p:sp>
      <p:pic>
        <p:nvPicPr>
          <p:cNvPr id="9" name="Picture 8" descr="A group of people wearing a yellow star on their coats.">
            <a:extLst>
              <a:ext uri="{FF2B5EF4-FFF2-40B4-BE49-F238E27FC236}">
                <a16:creationId xmlns:a16="http://schemas.microsoft.com/office/drawing/2014/main" id="{8D115F0A-DF33-4509-A46B-326B6A016B03}"/>
              </a:ext>
            </a:extLst>
          </p:cNvPr>
          <p:cNvPicPr>
            <a:picLocks noChangeAspect="1"/>
          </p:cNvPicPr>
          <p:nvPr/>
        </p:nvPicPr>
        <p:blipFill>
          <a:blip r:embed="rId4"/>
          <a:stretch>
            <a:fillRect/>
          </a:stretch>
        </p:blipFill>
        <p:spPr>
          <a:xfrm>
            <a:off x="579136" y="375099"/>
            <a:ext cx="2981332" cy="2156948"/>
          </a:xfrm>
          <a:prstGeom prst="rect">
            <a:avLst/>
          </a:prstGeom>
        </p:spPr>
      </p:pic>
      <p:pic>
        <p:nvPicPr>
          <p:cNvPr id="13" name="Picture 12" descr="A couple handing paperwork to a man behind a desk.">
            <a:extLst>
              <a:ext uri="{FF2B5EF4-FFF2-40B4-BE49-F238E27FC236}">
                <a16:creationId xmlns:a16="http://schemas.microsoft.com/office/drawing/2014/main" id="{A45E96AC-B3B6-41A0-9420-F148C9E91A9A}"/>
              </a:ext>
            </a:extLst>
          </p:cNvPr>
          <p:cNvPicPr>
            <a:picLocks noChangeAspect="1"/>
          </p:cNvPicPr>
          <p:nvPr/>
        </p:nvPicPr>
        <p:blipFill>
          <a:blip r:embed="rId5"/>
          <a:stretch>
            <a:fillRect/>
          </a:stretch>
        </p:blipFill>
        <p:spPr>
          <a:xfrm>
            <a:off x="606591" y="3751013"/>
            <a:ext cx="2981332" cy="2100182"/>
          </a:xfrm>
          <a:prstGeom prst="rect">
            <a:avLst/>
          </a:prstGeom>
        </p:spPr>
      </p:pic>
    </p:spTree>
    <p:extLst>
      <p:ext uri="{BB962C8B-B14F-4D97-AF65-F5344CB8AC3E}">
        <p14:creationId xmlns:p14="http://schemas.microsoft.com/office/powerpoint/2010/main" val="175413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19BBD-5ABF-4051-A964-CD6FAB7AF1E0}"/>
              </a:ext>
            </a:extLst>
          </p:cNvPr>
          <p:cNvSpPr txBox="1"/>
          <p:nvPr/>
        </p:nvSpPr>
        <p:spPr>
          <a:xfrm>
            <a:off x="998808" y="4518177"/>
            <a:ext cx="7506479" cy="1015663"/>
          </a:xfrm>
          <a:prstGeom prst="rect">
            <a:avLst/>
          </a:prstGeom>
          <a:noFill/>
        </p:spPr>
        <p:txBody>
          <a:bodyPr wrap="none" rtlCol="0">
            <a:spAutoFit/>
          </a:bodyPr>
          <a:lstStyle/>
          <a:p>
            <a:r>
              <a:rPr lang="en-GB" sz="6000" dirty="0"/>
              <a:t>Catherine </a:t>
            </a:r>
            <a:r>
              <a:rPr lang="en-GB" sz="6000" dirty="0" err="1"/>
              <a:t>Duleep</a:t>
            </a:r>
            <a:r>
              <a:rPr lang="en-GB" sz="6000" dirty="0"/>
              <a:t> Singh</a:t>
            </a:r>
            <a:endParaRPr lang="en-GB" sz="1050" dirty="0"/>
          </a:p>
        </p:txBody>
      </p:sp>
      <p:pic>
        <p:nvPicPr>
          <p:cNvPr id="5" name="Picture 4" descr="Catherine Duleep Singh wearing a dress and a veil in her hair.">
            <a:extLst>
              <a:ext uri="{FF2B5EF4-FFF2-40B4-BE49-F238E27FC236}">
                <a16:creationId xmlns:a16="http://schemas.microsoft.com/office/drawing/2014/main" id="{AC574DC8-4ABB-438D-BAC9-39C36D39F2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02622" y="961736"/>
            <a:ext cx="2403281" cy="3585074"/>
          </a:xfrm>
          <a:prstGeom prst="rect">
            <a:avLst/>
          </a:prstGeom>
        </p:spPr>
      </p:pic>
    </p:spTree>
    <p:extLst>
      <p:ext uri="{BB962C8B-B14F-4D97-AF65-F5344CB8AC3E}">
        <p14:creationId xmlns:p14="http://schemas.microsoft.com/office/powerpoint/2010/main" val="239100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19BBD-5ABF-4051-A964-CD6FAB7AF1E0}"/>
              </a:ext>
            </a:extLst>
          </p:cNvPr>
          <p:cNvSpPr txBox="1"/>
          <p:nvPr/>
        </p:nvSpPr>
        <p:spPr>
          <a:xfrm>
            <a:off x="328852" y="402002"/>
            <a:ext cx="7203631" cy="1446550"/>
          </a:xfrm>
          <a:prstGeom prst="rect">
            <a:avLst/>
          </a:prstGeom>
          <a:noFill/>
        </p:spPr>
        <p:txBody>
          <a:bodyPr wrap="square" rtlCol="0">
            <a:spAutoFit/>
          </a:bodyPr>
          <a:lstStyle/>
          <a:p>
            <a:pPr algn="ctr"/>
            <a:r>
              <a:rPr lang="en-GB" sz="4400" dirty="0"/>
              <a:t>Click on the picture to find out more about Catherine.</a:t>
            </a:r>
            <a:endParaRPr lang="en-GB" sz="800" dirty="0"/>
          </a:p>
        </p:txBody>
      </p:sp>
      <p:pic>
        <p:nvPicPr>
          <p:cNvPr id="1026" name="Picture 2" descr="How England Almost Lost Queen Victoria's Favorite Crown - Victoria and  Albert Museum's Sapphire and Diamond Coronet">
            <a:hlinkClick r:id="rId3" action="ppaction://hlinksldjump"/>
            <a:extLst>
              <a:ext uri="{FF2B5EF4-FFF2-40B4-BE49-F238E27FC236}">
                <a16:creationId xmlns:a16="http://schemas.microsoft.com/office/drawing/2014/main" id="{E6E85011-C9EB-4684-99B8-9FB738A6A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8650" y="2079279"/>
            <a:ext cx="1592017" cy="10746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atherine as a small girl sitting on a fancy throne.&#10;&#10;Description automatically generated">
            <a:hlinkClick r:id="rId5" action="ppaction://hlinksldjump"/>
            <a:extLst>
              <a:ext uri="{FF2B5EF4-FFF2-40B4-BE49-F238E27FC236}">
                <a16:creationId xmlns:a16="http://schemas.microsoft.com/office/drawing/2014/main" id="{A35C9295-D4DA-45DC-9BE3-0DEB960539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190" y="2079279"/>
            <a:ext cx="1592017" cy="2559513"/>
          </a:xfrm>
          <a:prstGeom prst="rect">
            <a:avLst/>
          </a:prstGeom>
        </p:spPr>
      </p:pic>
      <p:pic>
        <p:nvPicPr>
          <p:cNvPr id="1030" name="Picture 6" descr="Votes for Women – Darlow Rosettes">
            <a:hlinkClick r:id="rId7" action="ppaction://hlinksldjump"/>
            <a:extLst>
              <a:ext uri="{FF2B5EF4-FFF2-40B4-BE49-F238E27FC236}">
                <a16:creationId xmlns:a16="http://schemas.microsoft.com/office/drawing/2014/main" id="{73197758-C852-4A1F-BFCC-B11CA7A98B9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2633729" y="3258483"/>
            <a:ext cx="1133985" cy="22753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rfolk Museums on Twitter: &quot;Princess Catherine was the daughter of  Maharajah Duleep Singh of Elveden Hall. She lived with her lifelong partner  Lina Schäfer for almost 40 years until Lina's death. Catherine's">
            <a:hlinkClick r:id="rId9" action="ppaction://hlinksldjump"/>
            <a:extLst>
              <a:ext uri="{FF2B5EF4-FFF2-40B4-BE49-F238E27FC236}">
                <a16:creationId xmlns:a16="http://schemas.microsoft.com/office/drawing/2014/main" id="{7045DF62-B7C9-41ED-AFB1-BA1B0981D5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6477" y="3752172"/>
            <a:ext cx="1617194" cy="21562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3 Interesting Facts About The German Flag | OhFact!">
            <a:hlinkClick r:id="rId11" action="ppaction://hlinksldjump"/>
            <a:extLst>
              <a:ext uri="{FF2B5EF4-FFF2-40B4-BE49-F238E27FC236}">
                <a16:creationId xmlns:a16="http://schemas.microsoft.com/office/drawing/2014/main" id="{7E735D76-BF5C-4DD7-9E81-11BD3D1A60A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4076477" y="2085233"/>
            <a:ext cx="1611453" cy="14465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ippah and Tallit set">
            <a:hlinkClick r:id="rId13" action="ppaction://hlinksldjump"/>
            <a:extLst>
              <a:ext uri="{FF2B5EF4-FFF2-40B4-BE49-F238E27FC236}">
                <a16:creationId xmlns:a16="http://schemas.microsoft.com/office/drawing/2014/main" id="{2BB9020F-0BC2-4C01-B232-EAA6BC1281A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94376" y="2079279"/>
            <a:ext cx="1800941" cy="241737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posing Sky Blue Colored Nylon Net With Heavy Embroidered Work Saree |  Ethnicroop">
            <a:hlinkClick r:id="rId15" action="ppaction://hlinksldjump"/>
            <a:extLst>
              <a:ext uri="{FF2B5EF4-FFF2-40B4-BE49-F238E27FC236}">
                <a16:creationId xmlns:a16="http://schemas.microsoft.com/office/drawing/2014/main" id="{8AEB10A4-6488-4E87-A860-2D7E7A6C8AA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7190" y="4676449"/>
            <a:ext cx="1592017" cy="159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4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19BBD-5ABF-4051-A964-CD6FAB7AF1E0}"/>
              </a:ext>
            </a:extLst>
          </p:cNvPr>
          <p:cNvSpPr txBox="1"/>
          <p:nvPr/>
        </p:nvSpPr>
        <p:spPr>
          <a:xfrm>
            <a:off x="4158762" y="1566505"/>
            <a:ext cx="4779447" cy="1569660"/>
          </a:xfrm>
          <a:prstGeom prst="rect">
            <a:avLst/>
          </a:prstGeom>
          <a:noFill/>
        </p:spPr>
        <p:txBody>
          <a:bodyPr wrap="square" rtlCol="0">
            <a:spAutoFit/>
          </a:bodyPr>
          <a:lstStyle/>
          <a:p>
            <a:r>
              <a:rPr lang="en-GB" sz="3200" dirty="0"/>
              <a:t>Catherine </a:t>
            </a:r>
            <a:r>
              <a:rPr lang="en-GB" sz="3200" dirty="0" err="1"/>
              <a:t>Duleep</a:t>
            </a:r>
            <a:r>
              <a:rPr lang="en-GB" sz="3200" dirty="0"/>
              <a:t> Singh was born on 27</a:t>
            </a:r>
            <a:r>
              <a:rPr lang="en-GB" sz="3200" baseline="30000" dirty="0"/>
              <a:t>th</a:t>
            </a:r>
            <a:r>
              <a:rPr lang="en-GB" sz="3200" dirty="0"/>
              <a:t> October 1871.</a:t>
            </a:r>
            <a:endParaRPr lang="en-GB" sz="500" dirty="0"/>
          </a:p>
        </p:txBody>
      </p:sp>
      <p:pic>
        <p:nvPicPr>
          <p:cNvPr id="6" name="Picture 5" descr="Catherine as a small girl sitting on a fancy throne.&#10;&#10;Description automatically generated">
            <a:extLst>
              <a:ext uri="{FF2B5EF4-FFF2-40B4-BE49-F238E27FC236}">
                <a16:creationId xmlns:a16="http://schemas.microsoft.com/office/drawing/2014/main" id="{FA5867F1-E172-43A1-8E71-C505CCEC5A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6813" y="840590"/>
            <a:ext cx="1706267" cy="2743195"/>
          </a:xfrm>
          <a:prstGeom prst="rect">
            <a:avLst/>
          </a:prstGeom>
        </p:spPr>
      </p:pic>
      <p:pic>
        <p:nvPicPr>
          <p:cNvPr id="8" name="Picture 7" descr="Elvedon Hall, which has lots of columns and a big dome.">
            <a:extLst>
              <a:ext uri="{FF2B5EF4-FFF2-40B4-BE49-F238E27FC236}">
                <a16:creationId xmlns:a16="http://schemas.microsoft.com/office/drawing/2014/main" id="{4F83DEF8-5846-434E-9DD4-22807A94B9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462" y="3696717"/>
            <a:ext cx="3006970" cy="2255228"/>
          </a:xfrm>
          <a:prstGeom prst="rect">
            <a:avLst/>
          </a:prstGeom>
        </p:spPr>
      </p:pic>
      <p:sp>
        <p:nvSpPr>
          <p:cNvPr id="9" name="TextBox 8">
            <a:extLst>
              <a:ext uri="{FF2B5EF4-FFF2-40B4-BE49-F238E27FC236}">
                <a16:creationId xmlns:a16="http://schemas.microsoft.com/office/drawing/2014/main" id="{6F859A05-8A34-42B1-ABCE-CD795B583606}"/>
              </a:ext>
            </a:extLst>
          </p:cNvPr>
          <p:cNvSpPr txBox="1"/>
          <p:nvPr/>
        </p:nvSpPr>
        <p:spPr>
          <a:xfrm>
            <a:off x="4158762" y="3596382"/>
            <a:ext cx="4779447" cy="1569660"/>
          </a:xfrm>
          <a:prstGeom prst="rect">
            <a:avLst/>
          </a:prstGeom>
          <a:noFill/>
        </p:spPr>
        <p:txBody>
          <a:bodyPr wrap="square" rtlCol="0">
            <a:spAutoFit/>
          </a:bodyPr>
          <a:lstStyle/>
          <a:p>
            <a:r>
              <a:rPr lang="en-GB" sz="3200" dirty="0"/>
              <a:t>She lived in a big house in England. It was like a palace.</a:t>
            </a:r>
            <a:endParaRPr lang="en-GB" sz="500" dirty="0"/>
          </a:p>
        </p:txBody>
      </p:sp>
      <p:sp>
        <p:nvSpPr>
          <p:cNvPr id="3" name="Arrow: Left 2">
            <a:hlinkClick r:id="rId5" action="ppaction://hlinksldjump"/>
            <a:extLst>
              <a:ext uri="{FF2B5EF4-FFF2-40B4-BE49-F238E27FC236}">
                <a16:creationId xmlns:a16="http://schemas.microsoft.com/office/drawing/2014/main" id="{B5E2C32B-1EC9-4F14-BA73-CBD59494A53D}"/>
              </a:ext>
            </a:extLst>
          </p:cNvPr>
          <p:cNvSpPr/>
          <p:nvPr/>
        </p:nvSpPr>
        <p:spPr>
          <a:xfrm>
            <a:off x="7003073" y="6046631"/>
            <a:ext cx="1100584" cy="751809"/>
          </a:xfrm>
          <a:prstGeom prst="leftArrow">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Back</a:t>
            </a:r>
          </a:p>
        </p:txBody>
      </p:sp>
    </p:spTree>
    <p:extLst>
      <p:ext uri="{BB962C8B-B14F-4D97-AF65-F5344CB8AC3E}">
        <p14:creationId xmlns:p14="http://schemas.microsoft.com/office/powerpoint/2010/main" val="973363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Left 2">
            <a:hlinkClick r:id="rId3" action="ppaction://hlinksldjump"/>
            <a:extLst>
              <a:ext uri="{FF2B5EF4-FFF2-40B4-BE49-F238E27FC236}">
                <a16:creationId xmlns:a16="http://schemas.microsoft.com/office/drawing/2014/main" id="{B5E2C32B-1EC9-4F14-BA73-CBD59494A53D}"/>
              </a:ext>
            </a:extLst>
          </p:cNvPr>
          <p:cNvSpPr/>
          <p:nvPr/>
        </p:nvSpPr>
        <p:spPr>
          <a:xfrm>
            <a:off x="7003073" y="6046631"/>
            <a:ext cx="1100584" cy="751809"/>
          </a:xfrm>
          <a:prstGeom prst="leftArrow">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Back</a:t>
            </a:r>
          </a:p>
        </p:txBody>
      </p:sp>
      <p:sp>
        <p:nvSpPr>
          <p:cNvPr id="11" name="TextBox 10" descr="Maharajah Duleep Singh, who is wearing a turban and lots of jewels. He is holding a sword.">
            <a:extLst>
              <a:ext uri="{FF2B5EF4-FFF2-40B4-BE49-F238E27FC236}">
                <a16:creationId xmlns:a16="http://schemas.microsoft.com/office/drawing/2014/main" id="{A12C7814-2CBF-4CA1-8024-C43FBCF27304}"/>
              </a:ext>
            </a:extLst>
          </p:cNvPr>
          <p:cNvSpPr txBox="1"/>
          <p:nvPr/>
        </p:nvSpPr>
        <p:spPr>
          <a:xfrm>
            <a:off x="4097214" y="1596164"/>
            <a:ext cx="4759447" cy="3046988"/>
          </a:xfrm>
          <a:prstGeom prst="rect">
            <a:avLst/>
          </a:prstGeom>
          <a:noFill/>
        </p:spPr>
        <p:txBody>
          <a:bodyPr wrap="square" rtlCol="0">
            <a:spAutoFit/>
          </a:bodyPr>
          <a:lstStyle/>
          <a:p>
            <a:r>
              <a:rPr lang="en-GB" sz="3200" dirty="0"/>
              <a:t>Catherine’s dad had been a member of a royal family in India.</a:t>
            </a:r>
          </a:p>
          <a:p>
            <a:endParaRPr lang="en-GB" sz="3200" dirty="0"/>
          </a:p>
          <a:p>
            <a:r>
              <a:rPr lang="en-GB" sz="3200" dirty="0"/>
              <a:t>He was friends with Queen Victoria.</a:t>
            </a:r>
          </a:p>
        </p:txBody>
      </p:sp>
      <p:pic>
        <p:nvPicPr>
          <p:cNvPr id="12" name="Picture 2">
            <a:extLst>
              <a:ext uri="{FF2B5EF4-FFF2-40B4-BE49-F238E27FC236}">
                <a16:creationId xmlns:a16="http://schemas.microsoft.com/office/drawing/2014/main" id="{8AA50DC4-4C48-48AA-A6AD-687BDB77AF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3299" y="888028"/>
            <a:ext cx="1797150" cy="27472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ueen Victoria - Wikipedia">
            <a:extLst>
              <a:ext uri="{FF2B5EF4-FFF2-40B4-BE49-F238E27FC236}">
                <a16:creationId xmlns:a16="http://schemas.microsoft.com/office/drawing/2014/main" id="{1A761383-1B3E-43FF-BE93-08E61955B0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299" y="3673775"/>
            <a:ext cx="1797150" cy="253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8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Left 2">
            <a:hlinkClick r:id="rId3" action="ppaction://hlinksldjump"/>
            <a:extLst>
              <a:ext uri="{FF2B5EF4-FFF2-40B4-BE49-F238E27FC236}">
                <a16:creationId xmlns:a16="http://schemas.microsoft.com/office/drawing/2014/main" id="{B5E2C32B-1EC9-4F14-BA73-CBD59494A53D}"/>
              </a:ext>
            </a:extLst>
          </p:cNvPr>
          <p:cNvSpPr/>
          <p:nvPr/>
        </p:nvSpPr>
        <p:spPr>
          <a:xfrm>
            <a:off x="7003073" y="6046631"/>
            <a:ext cx="1100584" cy="751809"/>
          </a:xfrm>
          <a:prstGeom prst="leftArrow">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Back</a:t>
            </a:r>
          </a:p>
        </p:txBody>
      </p:sp>
      <p:sp>
        <p:nvSpPr>
          <p:cNvPr id="11" name="TextBox 10" descr="Maharajah Duleep Singh, who is wearing a turban and lots of jewels. He is holding a sword.">
            <a:extLst>
              <a:ext uri="{FF2B5EF4-FFF2-40B4-BE49-F238E27FC236}">
                <a16:creationId xmlns:a16="http://schemas.microsoft.com/office/drawing/2014/main" id="{A12C7814-2CBF-4CA1-8024-C43FBCF27304}"/>
              </a:ext>
            </a:extLst>
          </p:cNvPr>
          <p:cNvSpPr txBox="1"/>
          <p:nvPr/>
        </p:nvSpPr>
        <p:spPr>
          <a:xfrm>
            <a:off x="3667778" y="624393"/>
            <a:ext cx="4199859" cy="5016758"/>
          </a:xfrm>
          <a:prstGeom prst="rect">
            <a:avLst/>
          </a:prstGeom>
          <a:noFill/>
        </p:spPr>
        <p:txBody>
          <a:bodyPr wrap="square" rtlCol="0">
            <a:spAutoFit/>
          </a:bodyPr>
          <a:lstStyle/>
          <a:p>
            <a:r>
              <a:rPr lang="en-GB" sz="3200" dirty="0"/>
              <a:t>Catherine’s dad was from India.</a:t>
            </a:r>
          </a:p>
          <a:p>
            <a:endParaRPr lang="en-GB" sz="3200" dirty="0"/>
          </a:p>
          <a:p>
            <a:r>
              <a:rPr lang="en-GB" sz="3200" dirty="0"/>
              <a:t>Catherine went to visit India and she met all sorts of different people. Some of the people were rich, like Catherine. Some of the people had less money.</a:t>
            </a:r>
          </a:p>
        </p:txBody>
      </p:sp>
      <p:pic>
        <p:nvPicPr>
          <p:cNvPr id="3074" name="Picture 2" descr="Maharaja Duleep Singh: Heir to Punjab's Lost Sikh Kingdom">
            <a:extLst>
              <a:ext uri="{FF2B5EF4-FFF2-40B4-BE49-F238E27FC236}">
                <a16:creationId xmlns:a16="http://schemas.microsoft.com/office/drawing/2014/main" id="{7A151B99-D78F-471A-8CFA-680F120DD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93" y="749072"/>
            <a:ext cx="2987903" cy="21475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atherine Duleep Singh wearing a dress and a veil in her hair.">
            <a:extLst>
              <a:ext uri="{FF2B5EF4-FFF2-40B4-BE49-F238E27FC236}">
                <a16:creationId xmlns:a16="http://schemas.microsoft.com/office/drawing/2014/main" id="{C13C77E4-92EF-40E4-9889-5238D12946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76363" y="3011473"/>
            <a:ext cx="1762824" cy="2629678"/>
          </a:xfrm>
          <a:prstGeom prst="rect">
            <a:avLst/>
          </a:prstGeom>
        </p:spPr>
      </p:pic>
    </p:spTree>
    <p:extLst>
      <p:ext uri="{BB962C8B-B14F-4D97-AF65-F5344CB8AC3E}">
        <p14:creationId xmlns:p14="http://schemas.microsoft.com/office/powerpoint/2010/main" val="195111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Left 2">
            <a:hlinkClick r:id="rId3" action="ppaction://hlinksldjump"/>
            <a:extLst>
              <a:ext uri="{FF2B5EF4-FFF2-40B4-BE49-F238E27FC236}">
                <a16:creationId xmlns:a16="http://schemas.microsoft.com/office/drawing/2014/main" id="{B5E2C32B-1EC9-4F14-BA73-CBD59494A53D}"/>
              </a:ext>
            </a:extLst>
          </p:cNvPr>
          <p:cNvSpPr/>
          <p:nvPr/>
        </p:nvSpPr>
        <p:spPr>
          <a:xfrm>
            <a:off x="7003073" y="6046631"/>
            <a:ext cx="1100584" cy="751809"/>
          </a:xfrm>
          <a:prstGeom prst="leftArrow">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Back</a:t>
            </a:r>
          </a:p>
        </p:txBody>
      </p:sp>
      <p:sp>
        <p:nvSpPr>
          <p:cNvPr id="11" name="TextBox 10" descr="Maharajah Duleep Singh, who is wearing a turban and lots of jewels. He is holding a sword.">
            <a:extLst>
              <a:ext uri="{FF2B5EF4-FFF2-40B4-BE49-F238E27FC236}">
                <a16:creationId xmlns:a16="http://schemas.microsoft.com/office/drawing/2014/main" id="{A12C7814-2CBF-4CA1-8024-C43FBCF27304}"/>
              </a:ext>
            </a:extLst>
          </p:cNvPr>
          <p:cNvSpPr txBox="1"/>
          <p:nvPr/>
        </p:nvSpPr>
        <p:spPr>
          <a:xfrm>
            <a:off x="3499999" y="260687"/>
            <a:ext cx="4289329" cy="5016758"/>
          </a:xfrm>
          <a:prstGeom prst="rect">
            <a:avLst/>
          </a:prstGeom>
          <a:noFill/>
        </p:spPr>
        <p:txBody>
          <a:bodyPr wrap="square" rtlCol="0">
            <a:spAutoFit/>
          </a:bodyPr>
          <a:lstStyle/>
          <a:p>
            <a:r>
              <a:rPr lang="en-GB" sz="3200" dirty="0"/>
              <a:t>In the past, women</a:t>
            </a:r>
          </a:p>
          <a:p>
            <a:r>
              <a:rPr lang="en-GB" sz="3200" dirty="0"/>
              <a:t>were not treated fairly. They were not allowed to vote.</a:t>
            </a:r>
          </a:p>
          <a:p>
            <a:endParaRPr lang="en-GB" sz="3200" dirty="0"/>
          </a:p>
          <a:p>
            <a:r>
              <a:rPr lang="en-GB" sz="3200" dirty="0"/>
              <a:t>Catherine knew that this was wrong. She joined in with other women to ask to be treated the same as men.</a:t>
            </a:r>
          </a:p>
        </p:txBody>
      </p:sp>
      <p:pic>
        <p:nvPicPr>
          <p:cNvPr id="9" name="Picture 2" descr="Poster that says 'Votes for women wanted anywhere' with a picture of a woman waving a newspaper.">
            <a:extLst>
              <a:ext uri="{FF2B5EF4-FFF2-40B4-BE49-F238E27FC236}">
                <a16:creationId xmlns:a16="http://schemas.microsoft.com/office/drawing/2014/main" id="{680A291D-49CA-4516-BDF2-57E1D5CA0F5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397" y="234560"/>
            <a:ext cx="2683119" cy="397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19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Left 2">
            <a:hlinkClick r:id="rId3" action="ppaction://hlinksldjump"/>
            <a:extLst>
              <a:ext uri="{FF2B5EF4-FFF2-40B4-BE49-F238E27FC236}">
                <a16:creationId xmlns:a16="http://schemas.microsoft.com/office/drawing/2014/main" id="{B5E2C32B-1EC9-4F14-BA73-CBD59494A53D}"/>
              </a:ext>
            </a:extLst>
          </p:cNvPr>
          <p:cNvSpPr/>
          <p:nvPr/>
        </p:nvSpPr>
        <p:spPr>
          <a:xfrm>
            <a:off x="7003073" y="6046631"/>
            <a:ext cx="1100584" cy="751809"/>
          </a:xfrm>
          <a:prstGeom prst="leftArrow">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Back</a:t>
            </a:r>
          </a:p>
        </p:txBody>
      </p:sp>
      <p:sp>
        <p:nvSpPr>
          <p:cNvPr id="11" name="TextBox 10" descr="Maharajah Duleep Singh, who is wearing a turban and lots of jewels. He is holding a sword.">
            <a:extLst>
              <a:ext uri="{FF2B5EF4-FFF2-40B4-BE49-F238E27FC236}">
                <a16:creationId xmlns:a16="http://schemas.microsoft.com/office/drawing/2014/main" id="{A12C7814-2CBF-4CA1-8024-C43FBCF27304}"/>
              </a:ext>
            </a:extLst>
          </p:cNvPr>
          <p:cNvSpPr txBox="1"/>
          <p:nvPr/>
        </p:nvSpPr>
        <p:spPr>
          <a:xfrm>
            <a:off x="3587923" y="322483"/>
            <a:ext cx="4668054" cy="4524315"/>
          </a:xfrm>
          <a:prstGeom prst="rect">
            <a:avLst/>
          </a:prstGeom>
          <a:noFill/>
        </p:spPr>
        <p:txBody>
          <a:bodyPr wrap="square" rtlCol="0">
            <a:spAutoFit/>
          </a:bodyPr>
          <a:lstStyle/>
          <a:p>
            <a:r>
              <a:rPr lang="en-GB" sz="3200" dirty="0"/>
              <a:t>Catherine’s partner was </a:t>
            </a:r>
          </a:p>
          <a:p>
            <a:r>
              <a:rPr lang="en-GB" sz="3200" dirty="0"/>
              <a:t>a woman called Lina. </a:t>
            </a:r>
          </a:p>
          <a:p>
            <a:endParaRPr lang="en-GB" sz="3200" dirty="0"/>
          </a:p>
          <a:p>
            <a:r>
              <a:rPr lang="en-GB" sz="3200" dirty="0"/>
              <a:t>People were sometimes unkind to Catherine because she was a lesbian. They were sometimes also unkind because she had brown skin.</a:t>
            </a:r>
          </a:p>
        </p:txBody>
      </p:sp>
      <p:pic>
        <p:nvPicPr>
          <p:cNvPr id="8" name="Picture 8" descr="Norfolk Museums on Twitter: &quot;Princess Catherine was the daughter of  Maharajah Duleep Singh of Elveden Hall. She lived with her lifelong partner  Lina Schäfer for almost 40 years until Lina's death. Catherine's">
            <a:extLst>
              <a:ext uri="{FF2B5EF4-FFF2-40B4-BE49-F238E27FC236}">
                <a16:creationId xmlns:a16="http://schemas.microsoft.com/office/drawing/2014/main" id="{A235D1B4-B25F-42A8-BC28-DF8983B27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284" y="421788"/>
            <a:ext cx="2682793" cy="357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50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Left 2">
            <a:hlinkClick r:id="rId3" action="ppaction://hlinksldjump"/>
            <a:extLst>
              <a:ext uri="{FF2B5EF4-FFF2-40B4-BE49-F238E27FC236}">
                <a16:creationId xmlns:a16="http://schemas.microsoft.com/office/drawing/2014/main" id="{B5E2C32B-1EC9-4F14-BA73-CBD59494A53D}"/>
              </a:ext>
            </a:extLst>
          </p:cNvPr>
          <p:cNvSpPr/>
          <p:nvPr/>
        </p:nvSpPr>
        <p:spPr>
          <a:xfrm>
            <a:off x="7003073" y="6046631"/>
            <a:ext cx="1100584" cy="751809"/>
          </a:xfrm>
          <a:prstGeom prst="leftArrow">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Back</a:t>
            </a:r>
          </a:p>
        </p:txBody>
      </p:sp>
      <p:sp>
        <p:nvSpPr>
          <p:cNvPr id="11" name="TextBox 10" descr="Maharajah Duleep Singh, who is wearing a turban and lots of jewels. He is holding a sword.">
            <a:extLst>
              <a:ext uri="{FF2B5EF4-FFF2-40B4-BE49-F238E27FC236}">
                <a16:creationId xmlns:a16="http://schemas.microsoft.com/office/drawing/2014/main" id="{A12C7814-2CBF-4CA1-8024-C43FBCF27304}"/>
              </a:ext>
            </a:extLst>
          </p:cNvPr>
          <p:cNvSpPr txBox="1"/>
          <p:nvPr/>
        </p:nvSpPr>
        <p:spPr>
          <a:xfrm>
            <a:off x="4153764" y="1547849"/>
            <a:ext cx="4237231" cy="3046988"/>
          </a:xfrm>
          <a:prstGeom prst="rect">
            <a:avLst/>
          </a:prstGeom>
          <a:noFill/>
        </p:spPr>
        <p:txBody>
          <a:bodyPr wrap="square" rtlCol="0">
            <a:spAutoFit/>
          </a:bodyPr>
          <a:lstStyle/>
          <a:p>
            <a:r>
              <a:rPr lang="en-GB" sz="3200" dirty="0"/>
              <a:t>Catherine and her partner Lina lived in Germany.</a:t>
            </a:r>
          </a:p>
          <a:p>
            <a:endParaRPr lang="en-GB" sz="3200" dirty="0"/>
          </a:p>
          <a:p>
            <a:r>
              <a:rPr lang="en-GB" sz="3200" dirty="0"/>
              <a:t>They lived in a big house in a town called Kassel.</a:t>
            </a:r>
          </a:p>
        </p:txBody>
      </p:sp>
      <p:pic>
        <p:nvPicPr>
          <p:cNvPr id="4098" name="Picture 2">
            <a:extLst>
              <a:ext uri="{FF2B5EF4-FFF2-40B4-BE49-F238E27FC236}">
                <a16:creationId xmlns:a16="http://schemas.microsoft.com/office/drawing/2014/main" id="{206732A6-6AEB-4D90-96B1-7BF4BABA73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34" y="1694083"/>
            <a:ext cx="3481121" cy="225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988189"/>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881</Words>
  <Application>Microsoft Office PowerPoint</Application>
  <PresentationFormat>On-screen Show (4:3)</PresentationFormat>
  <Paragraphs>69</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2021-01-05T16:07:22Z</dcterms:created>
  <dcterms:modified xsi:type="dcterms:W3CDTF">2022-10-12T12:11:09Z</dcterms:modified>
</cp:coreProperties>
</file>