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8"/>
  </p:notesMasterIdLst>
  <p:handoutMasterIdLst>
    <p:handoutMasterId r:id="rId9"/>
  </p:handoutMasterIdLst>
  <p:sldIdLst>
    <p:sldId id="256" r:id="rId2"/>
    <p:sldId id="281" r:id="rId3"/>
    <p:sldId id="282" r:id="rId4"/>
    <p:sldId id="283" r:id="rId5"/>
    <p:sldId id="284" r:id="rId6"/>
    <p:sldId id="29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A54E0E-19D5-41B1-85D0-215B2614A37B}" v="4" dt="2022-09-27T10:58:54.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the children: What is courage?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Give them 2 minutes to discuss the idea of courage in pairs and write anything they associate with courage on a whiteboard.</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Share children’s definitions of courage as a class. Ensure that they understand that courage comes in all sorts of different ways and that courage can be linked to time and place – what was courageous in the past might not seem so courageous now, because society has changed.</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Share the LO. Explain that today the children are going to be learning about 5 courageous women. They are going be history detectives.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Ask children to suggest different types of research method they might be able to use. Think. Pair. Share.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Explain that the children are going to be using a range of historical evidence to research their person.</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As a class, develop the success criteria for the lesson.</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i="1" dirty="0">
                <a:effectLst/>
                <a:latin typeface="Arial" panose="020B0604020202020204" pitchFamily="34" charset="0"/>
                <a:ea typeface="Times New Roman" panose="02020603050405020304" pitchFamily="18" charset="0"/>
              </a:rPr>
              <a:t>If children are using online research materials, please check websites and videos in advance to ensure that the content they are accessing is appropriate. Always remind children of safe internet use.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548376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Children use the fact files and ‘evidence packs’ to research one of the five courageous women.</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They should present their findings however they see fit, but some options could include: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top trumps card</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poster</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PowerPoint presentation</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page for a reference book on courageous women</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A one minute video</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US" sz="1800" dirty="0">
                <a:effectLst/>
                <a:latin typeface="Arial" panose="020B0604020202020204" pitchFamily="34" charset="0"/>
                <a:ea typeface="Times New Roman" panose="02020603050405020304" pitchFamily="18" charset="0"/>
              </a:rPr>
              <a:t>Their work should answer the following:</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mj-lt"/>
              <a:buAutoNum type="arabicPeriod"/>
            </a:pPr>
            <a:r>
              <a:rPr lang="en-US" sz="1800" dirty="0">
                <a:effectLst/>
                <a:latin typeface="Arial" panose="020B0604020202020204" pitchFamily="34" charset="0"/>
                <a:ea typeface="Times New Roman" panose="02020603050405020304" pitchFamily="18" charset="0"/>
              </a:rPr>
              <a:t>Who was/is she?</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mj-lt"/>
              <a:buAutoNum type="arabicPeriod"/>
            </a:pPr>
            <a:r>
              <a:rPr lang="en-US" sz="1800" dirty="0">
                <a:effectLst/>
                <a:latin typeface="Arial" panose="020B0604020202020204" pitchFamily="34" charset="0"/>
                <a:ea typeface="Times New Roman" panose="02020603050405020304" pitchFamily="18" charset="0"/>
              </a:rPr>
              <a:t>What did she do that was courageous?</a:t>
            </a:r>
            <a:endParaRPr lang="en-GB" sz="1800" dirty="0">
              <a:effectLst/>
              <a:latin typeface="Arial" panose="020B0604020202020204" pitchFamily="34" charset="0"/>
              <a:ea typeface="Times New Roman" panose="02020603050405020304" pitchFamily="18" charset="0"/>
            </a:endParaRPr>
          </a:p>
          <a:p>
            <a:pPr marL="342900" lvl="0" indent="-342900" algn="just">
              <a:lnSpc>
                <a:spcPts val="1500"/>
              </a:lnSpc>
              <a:buFont typeface="+mj-lt"/>
              <a:buAutoNum type="arabicPeriod"/>
            </a:pPr>
            <a:r>
              <a:rPr lang="en-US" sz="1800" dirty="0">
                <a:effectLst/>
                <a:latin typeface="Arial" panose="020B0604020202020204" pitchFamily="34" charset="0"/>
                <a:ea typeface="Times New Roman" panose="02020603050405020304" pitchFamily="18" charset="0"/>
              </a:rPr>
              <a:t>What were some of the main events in her life?</a:t>
            </a:r>
            <a:endParaRPr lang="en-GB" sz="1800" dirty="0">
              <a:effectLst/>
              <a:latin typeface="Arial" panose="020B0604020202020204" pitchFamily="34" charset="0"/>
              <a:ea typeface="Times New Roman" panose="02020603050405020304" pitchFamily="18" charset="0"/>
            </a:endParaRPr>
          </a:p>
          <a:p>
            <a:pPr marL="540385" algn="just">
              <a:lnSpc>
                <a:spcPts val="1500"/>
              </a:lnSpc>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005340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Children pair up with someone that had researched a different woman to them and present the findings of their research.</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Peer assessment: Has your partner answered the key questions?</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721158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Calibri" panose="020F0502020204030204" pitchFamily="34" charset="0"/>
              </a:rPr>
              <a:t>Self assessment: How did the different research methods compare? Which did you prefer?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90811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2021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Year 5 and 6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P6 to P7 – Scotland </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342742"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2" name="TextBox 1">
            <a:extLst>
              <a:ext uri="{FF2B5EF4-FFF2-40B4-BE49-F238E27FC236}">
                <a16:creationId xmlns:a16="http://schemas.microsoft.com/office/drawing/2014/main" id="{F1419BBD-5ABF-4051-A964-CD6FAB7AF1E0}"/>
              </a:ext>
            </a:extLst>
          </p:cNvPr>
          <p:cNvSpPr txBox="1"/>
          <p:nvPr/>
        </p:nvSpPr>
        <p:spPr>
          <a:xfrm>
            <a:off x="1521742" y="2489478"/>
            <a:ext cx="6100516" cy="1107996"/>
          </a:xfrm>
          <a:prstGeom prst="rect">
            <a:avLst/>
          </a:prstGeom>
          <a:noFill/>
        </p:spPr>
        <p:txBody>
          <a:bodyPr wrap="none" rtlCol="0">
            <a:spAutoFit/>
          </a:bodyPr>
          <a:lstStyle/>
          <a:p>
            <a:r>
              <a:rPr lang="en-GB" sz="6600" dirty="0"/>
              <a:t>What is courage?</a:t>
            </a:r>
            <a:endParaRPr lang="en-GB" sz="1100" dirty="0"/>
          </a:p>
        </p:txBody>
      </p:sp>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0" y="1576147"/>
            <a:ext cx="5863919" cy="2585323"/>
          </a:xfrm>
          <a:prstGeom prst="rect">
            <a:avLst/>
          </a:prstGeom>
          <a:noFill/>
        </p:spPr>
        <p:txBody>
          <a:bodyPr wrap="square" rtlCol="0">
            <a:spAutoFit/>
          </a:bodyPr>
          <a:lstStyle/>
          <a:p>
            <a:pPr algn="ctr"/>
            <a:r>
              <a:rPr lang="en-GB" sz="5400" dirty="0"/>
              <a:t>What research methods can we use?</a:t>
            </a:r>
            <a:endParaRPr lang="en-GB" sz="1000" dirty="0"/>
          </a:p>
        </p:txBody>
      </p:sp>
      <p:pic>
        <p:nvPicPr>
          <p:cNvPr id="2050" name="Picture 2" descr="Free Pictures Of Detective, Download Free Clip Art, Free Clip Art on Clipart  Library">
            <a:extLst>
              <a:ext uri="{FF2B5EF4-FFF2-40B4-BE49-F238E27FC236}">
                <a16:creationId xmlns:a16="http://schemas.microsoft.com/office/drawing/2014/main" id="{642A01E8-C45A-4826-A4CD-C6FF5361F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1" y="1576147"/>
            <a:ext cx="3097817" cy="388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99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2E79DBB8-588C-4886-BA2B-4E850378EC8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350591">
            <a:off x="6347233" y="4105149"/>
            <a:ext cx="1616909" cy="1589970"/>
          </a:xfrm>
          <a:prstGeom prst="rect">
            <a:avLst/>
          </a:prstGeom>
          <a:noFill/>
          <a:ln>
            <a:noFill/>
          </a:ln>
        </p:spPr>
      </p:pic>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448249"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165889" y="1136478"/>
            <a:ext cx="6218202" cy="923330"/>
          </a:xfrm>
          <a:prstGeom prst="rect">
            <a:avLst/>
          </a:prstGeom>
          <a:noFill/>
        </p:spPr>
        <p:txBody>
          <a:bodyPr wrap="square" rtlCol="0">
            <a:spAutoFit/>
          </a:bodyPr>
          <a:lstStyle/>
          <a:p>
            <a:pPr algn="ctr"/>
            <a:r>
              <a:rPr lang="en-GB" sz="5400" dirty="0"/>
              <a:t>Present your findings</a:t>
            </a:r>
            <a:endParaRPr lang="en-GB" sz="1000" dirty="0"/>
          </a:p>
        </p:txBody>
      </p:sp>
      <p:sp>
        <p:nvSpPr>
          <p:cNvPr id="3" name="TextBox 2">
            <a:extLst>
              <a:ext uri="{FF2B5EF4-FFF2-40B4-BE49-F238E27FC236}">
                <a16:creationId xmlns:a16="http://schemas.microsoft.com/office/drawing/2014/main" id="{DAB4B5AC-49FD-45DD-81C7-4F0F64233C77}"/>
              </a:ext>
            </a:extLst>
          </p:cNvPr>
          <p:cNvSpPr txBox="1"/>
          <p:nvPr/>
        </p:nvSpPr>
        <p:spPr>
          <a:xfrm>
            <a:off x="685800" y="2037812"/>
            <a:ext cx="4712677" cy="3416320"/>
          </a:xfrm>
          <a:prstGeom prst="rect">
            <a:avLst/>
          </a:prstGeom>
          <a:noFill/>
        </p:spPr>
        <p:txBody>
          <a:bodyPr wrap="square" rtlCol="0">
            <a:spAutoFit/>
          </a:bodyPr>
          <a:lstStyle/>
          <a:p>
            <a:pPr marL="285750" indent="-285750">
              <a:buFont typeface="Arial" panose="020B0604020202020204" pitchFamily="34" charset="0"/>
              <a:buChar char="•"/>
            </a:pPr>
            <a:r>
              <a:rPr lang="en-GB" sz="3600" dirty="0"/>
              <a:t>Who is/was she?</a:t>
            </a:r>
          </a:p>
          <a:p>
            <a:pPr marL="285750" indent="-285750">
              <a:buFont typeface="Arial" panose="020B0604020202020204" pitchFamily="34" charset="0"/>
              <a:buChar char="•"/>
            </a:pPr>
            <a:r>
              <a:rPr lang="en-GB" sz="3600" dirty="0"/>
              <a:t>What is/was courageous about her?</a:t>
            </a:r>
          </a:p>
          <a:p>
            <a:pPr marL="285750" indent="-285750">
              <a:buFont typeface="Arial" panose="020B0604020202020204" pitchFamily="34" charset="0"/>
              <a:buChar char="•"/>
            </a:pPr>
            <a:r>
              <a:rPr lang="en-GB" sz="3600" dirty="0"/>
              <a:t>Some of the main events from her life</a:t>
            </a:r>
          </a:p>
        </p:txBody>
      </p:sp>
      <p:pic>
        <p:nvPicPr>
          <p:cNvPr id="14" name="Picture 13">
            <a:extLst>
              <a:ext uri="{FF2B5EF4-FFF2-40B4-BE49-F238E27FC236}">
                <a16:creationId xmlns:a16="http://schemas.microsoft.com/office/drawing/2014/main" id="{8A139FF0-2CAC-49B9-A56D-217D8D535309}"/>
              </a:ext>
            </a:extLst>
          </p:cNvPr>
          <p:cNvPicPr/>
          <p:nvPr/>
        </p:nvPicPr>
        <p:blipFill rotWithShape="1">
          <a:blip r:embed="rId4" cstate="print">
            <a:extLst>
              <a:ext uri="{28A0092B-C50C-407E-A947-70E740481C1C}">
                <a14:useLocalDpi xmlns:a14="http://schemas.microsoft.com/office/drawing/2010/main" val="0"/>
              </a:ext>
            </a:extLst>
          </a:blip>
          <a:srcRect/>
          <a:stretch/>
        </p:blipFill>
        <p:spPr bwMode="auto">
          <a:xfrm rot="20531936">
            <a:off x="5363276" y="2896422"/>
            <a:ext cx="1453460" cy="165623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26C819C-B902-4B8A-A729-3961FCDFDF0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839663">
            <a:off x="6701434" y="1695881"/>
            <a:ext cx="1595642" cy="2005681"/>
          </a:xfrm>
          <a:prstGeom prst="rect">
            <a:avLst/>
          </a:prstGeom>
          <a:noFill/>
          <a:ln>
            <a:noFill/>
          </a:ln>
        </p:spPr>
      </p:pic>
    </p:spTree>
    <p:extLst>
      <p:ext uri="{BB962C8B-B14F-4D97-AF65-F5344CB8AC3E}">
        <p14:creationId xmlns:p14="http://schemas.microsoft.com/office/powerpoint/2010/main" val="36573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368112" y="2007574"/>
            <a:ext cx="5157899" cy="3416320"/>
          </a:xfrm>
          <a:prstGeom prst="rect">
            <a:avLst/>
          </a:prstGeom>
          <a:noFill/>
        </p:spPr>
        <p:txBody>
          <a:bodyPr wrap="square" rtlCol="0">
            <a:spAutoFit/>
          </a:bodyPr>
          <a:lstStyle/>
          <a:p>
            <a:pPr algn="ctr"/>
            <a:r>
              <a:rPr lang="en-GB" sz="5400" dirty="0"/>
              <a:t>Peer assessment: Did they answer the key questions?</a:t>
            </a:r>
            <a:endParaRPr lang="en-GB" sz="1000" dirty="0"/>
          </a:p>
        </p:txBody>
      </p:sp>
      <p:pic>
        <p:nvPicPr>
          <p:cNvPr id="13" name="Picture 2" descr="Free Pictures Of Detective, Download Free Clip Art, Free Clip Art on Clipart  Library">
            <a:extLst>
              <a:ext uri="{FF2B5EF4-FFF2-40B4-BE49-F238E27FC236}">
                <a16:creationId xmlns:a16="http://schemas.microsoft.com/office/drawing/2014/main" id="{F44B16D6-FFB8-4FEC-9BAC-570F9974D4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1" y="1576147"/>
            <a:ext cx="3097817" cy="388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67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360168"/>
            <a:ext cx="7448249"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latin typeface="Arial" panose="020B0604020202020204" pitchFamily="34" charset="0"/>
                <a:cs typeface="Arial" panose="020B0604020202020204" pitchFamily="34" charset="0"/>
              </a:rPr>
              <a:t>To use and evaluate a range of historical research methods</a:t>
            </a:r>
          </a:p>
        </p:txBody>
      </p:sp>
      <p:sp>
        <p:nvSpPr>
          <p:cNvPr id="8" name="TextBox 7">
            <a:extLst>
              <a:ext uri="{FF2B5EF4-FFF2-40B4-BE49-F238E27FC236}">
                <a16:creationId xmlns:a16="http://schemas.microsoft.com/office/drawing/2014/main" id="{7A3FD1A1-8158-4E2C-BFCC-26D1C7168FB5}"/>
              </a:ext>
            </a:extLst>
          </p:cNvPr>
          <p:cNvSpPr txBox="1"/>
          <p:nvPr/>
        </p:nvSpPr>
        <p:spPr>
          <a:xfrm>
            <a:off x="0" y="1456501"/>
            <a:ext cx="6189785" cy="3416320"/>
          </a:xfrm>
          <a:prstGeom prst="rect">
            <a:avLst/>
          </a:prstGeom>
          <a:noFill/>
        </p:spPr>
        <p:txBody>
          <a:bodyPr wrap="square" rtlCol="0">
            <a:spAutoFit/>
          </a:bodyPr>
          <a:lstStyle/>
          <a:p>
            <a:pPr algn="ctr"/>
            <a:r>
              <a:rPr lang="en-GB" sz="5400" dirty="0"/>
              <a:t>Self assessment: How did the </a:t>
            </a:r>
          </a:p>
          <a:p>
            <a:pPr algn="ctr"/>
            <a:r>
              <a:rPr lang="en-GB" sz="5400" dirty="0"/>
              <a:t>research methods compare? </a:t>
            </a:r>
            <a:endParaRPr lang="en-GB" sz="1000" dirty="0"/>
          </a:p>
        </p:txBody>
      </p:sp>
      <p:pic>
        <p:nvPicPr>
          <p:cNvPr id="13" name="Picture 2" descr="Free Pictures Of Detective, Download Free Clip Art, Free Clip Art on Clipart  Library">
            <a:extLst>
              <a:ext uri="{FF2B5EF4-FFF2-40B4-BE49-F238E27FC236}">
                <a16:creationId xmlns:a16="http://schemas.microsoft.com/office/drawing/2014/main" id="{F44B16D6-FFB8-4FEC-9BAC-570F9974D4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011" y="1576147"/>
            <a:ext cx="3097817" cy="3887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097445"/>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808</Words>
  <Application>Microsoft Office PowerPoint</Application>
  <PresentationFormat>On-screen Show (4:3)</PresentationFormat>
  <Paragraphs>66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Symbol</vt:lpstr>
      <vt:lpstr>Stonewall_PP_Template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2022-09-27T10:59:21Z</dcterms:modified>
</cp:coreProperties>
</file>