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7"/>
  </p:notesMasterIdLst>
  <p:handoutMasterIdLst>
    <p:handoutMasterId r:id="rId8"/>
  </p:handoutMasterIdLst>
  <p:sldIdLst>
    <p:sldId id="285" r:id="rId2"/>
    <p:sldId id="260" r:id="rId3"/>
    <p:sldId id="280" r:id="rId4"/>
    <p:sldId id="297" r:id="rId5"/>
    <p:sldId id="296" r:id="rId6"/>
  </p:sldIdLst>
  <p:sldSz cx="9144000" cy="6858000" type="screen4x3"/>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D4F9A7-42F5-4576-9016-88754F698712}" v="1" dt="2020-02-20T13:23:36.3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69000" autoAdjust="0"/>
  </p:normalViewPr>
  <p:slideViewPr>
    <p:cSldViewPr snapToGrid="0" snapToObjects="1">
      <p:cViewPr varScale="1">
        <p:scale>
          <a:sx n="44" d="100"/>
          <a:sy n="44" d="100"/>
        </p:scale>
        <p:origin x="119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11/10/2022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11/10/2022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genius.com/Carol-ann-duffy-before-you-were-mine-annotated"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poems.poetrysociety.org.uk/poems/what-my-mother-a-poet-might-say/"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1500581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901229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0" i="0" u="none" strike="noStrike" cap="none" baseline="0">
                <a:solidFill>
                  <a:srgbClr val="000000"/>
                </a:solidFill>
                <a:effectLst/>
                <a:uFillTx/>
                <a:latin typeface="Calibri"/>
              </a:rPr>
              <a:t>Y disgyblion i weithio mewn parau i ddarllen a chymharu'r cerddi</a:t>
            </a:r>
            <a:r>
              <a:rPr lang="cy-GB" sz="1200" b="0" i="1" u="none" strike="noStrike" cap="none" baseline="0">
                <a:solidFill>
                  <a:srgbClr val="000000"/>
                </a:solidFill>
                <a:effectLst/>
                <a:uFillTx/>
                <a:latin typeface="Calibri"/>
              </a:rPr>
              <a:t> Before You Were Mine</a:t>
            </a:r>
            <a:r>
              <a:rPr lang="cy-GB" sz="1200" b="0" i="0" u="none" strike="noStrike" cap="none" baseline="0">
                <a:solidFill>
                  <a:srgbClr val="000000"/>
                </a:solidFill>
                <a:effectLst/>
                <a:uFillTx/>
                <a:latin typeface="Calibri"/>
              </a:rPr>
              <a:t> gan Carol Ann Duffy a </a:t>
            </a:r>
            <a:r>
              <a:rPr lang="cy-GB" sz="1200" b="0" i="1" u="none" strike="noStrike" cap="none" baseline="0">
                <a:solidFill>
                  <a:srgbClr val="000000"/>
                </a:solidFill>
                <a:effectLst/>
                <a:uFillTx/>
                <a:latin typeface="Calibri"/>
              </a:rPr>
              <a:t>what my mother (a poet) might say</a:t>
            </a:r>
            <a:r>
              <a:rPr lang="cy-GB" sz="1200" b="0" i="0" u="none" strike="noStrike" cap="none" baseline="0">
                <a:solidFill>
                  <a:srgbClr val="000000"/>
                </a:solidFill>
                <a:effectLst/>
                <a:uFillTx/>
                <a:latin typeface="Calibri"/>
              </a:rPr>
              <a:t> gan Mary Jean Chan.</a:t>
            </a:r>
          </a:p>
          <a:p>
            <a:r>
              <a:rPr lang="en-GB" sz="1200" kern="1200">
                <a:solidFill>
                  <a:schemeClr val="tx1"/>
                </a:solidFill>
                <a:effectLst/>
                <a:latin typeface="+mn-lt"/>
                <a:ea typeface="+mn-ea"/>
                <a:cs typeface="+mn-cs"/>
              </a:rPr>
              <a:t> </a:t>
            </a:r>
          </a:p>
          <a:p>
            <a:r>
              <a:rPr lang="cy-GB" sz="1200" b="0" i="0" u="none" strike="noStrike" cap="none" baseline="0">
                <a:solidFill>
                  <a:srgbClr val="000000"/>
                </a:solidFill>
                <a:effectLst/>
                <a:uFillTx/>
                <a:latin typeface="Calibri"/>
              </a:rPr>
              <a:t>Mae'r cerddi i'w gweld yma:</a:t>
            </a:r>
          </a:p>
          <a:p>
            <a:r>
              <a:rPr lang="cy-GB" sz="1200" b="0" i="0" u="sng" strike="noStrike" cap="none" baseline="0">
                <a:solidFill>
                  <a:srgbClr val="000000"/>
                </a:solidFill>
                <a:effectLst/>
                <a:uFill>
                  <a:solidFill>
                    <a:srgbClr val="000000"/>
                  </a:solidFill>
                </a:uFill>
                <a:latin typeface="Calibri"/>
                <a:hlinkClick r:id="rId3" history="0"/>
              </a:rPr>
              <a:t>https://genius.com/Carol-ann-duffy-before-you-were-mine-annotated</a:t>
            </a:r>
          </a:p>
          <a:p>
            <a:r>
              <a:rPr lang="en-GB" sz="1200" u="none" strike="noStrike" kern="1200">
                <a:solidFill>
                  <a:schemeClr val="tx1"/>
                </a:solidFill>
                <a:effectLst/>
                <a:latin typeface="+mn-lt"/>
                <a:ea typeface="+mn-ea"/>
                <a:cs typeface="+mn-cs"/>
              </a:rPr>
              <a:t> </a:t>
            </a:r>
            <a:endParaRPr lang="en-GB" sz="1200" kern="1200">
              <a:solidFill>
                <a:schemeClr val="tx1"/>
              </a:solidFill>
              <a:effectLst/>
              <a:latin typeface="+mn-lt"/>
              <a:ea typeface="+mn-ea"/>
              <a:cs typeface="+mn-cs"/>
            </a:endParaRPr>
          </a:p>
          <a:p>
            <a:r>
              <a:rPr lang="cy-GB" sz="1200" b="0" i="0" u="sng" strike="noStrike" cap="none" baseline="0">
                <a:solidFill>
                  <a:srgbClr val="000000"/>
                </a:solidFill>
                <a:effectLst/>
                <a:uFill>
                  <a:solidFill>
                    <a:srgbClr val="000000"/>
                  </a:solidFill>
                </a:uFill>
                <a:latin typeface="Calibri"/>
                <a:hlinkClick r:id="rId4" history="0"/>
              </a:rPr>
              <a:t>https://poems.poetrysociety.org.uk/poems/what-my-mother-a-poet-might-say/</a:t>
            </a:r>
          </a:p>
          <a:p>
            <a:r>
              <a:rPr lang="en-GB" sz="1200" kern="1200">
                <a:solidFill>
                  <a:schemeClr val="tx1"/>
                </a:solidFill>
                <a:effectLst/>
                <a:latin typeface="+mn-lt"/>
                <a:ea typeface="+mn-ea"/>
                <a:cs typeface="+mn-cs"/>
              </a:rPr>
              <a:t> </a:t>
            </a:r>
          </a:p>
          <a:p>
            <a:r>
              <a:rPr lang="cy-GB" sz="1200" b="0" i="0" u="none" strike="noStrike" cap="none" baseline="0">
                <a:solidFill>
                  <a:srgbClr val="000000"/>
                </a:solidFill>
                <a:effectLst/>
                <a:uFillTx/>
                <a:latin typeface="Calibri"/>
              </a:rPr>
              <a:t>Dylent nodi:</a:t>
            </a:r>
          </a:p>
          <a:p>
            <a:pPr lvl="0"/>
            <a:r>
              <a:rPr lang="cy-GB" sz="1200" b="0" i="0" u="none" strike="noStrike" cap="none" baseline="0">
                <a:solidFill>
                  <a:srgbClr val="000000"/>
                </a:solidFill>
                <a:effectLst/>
                <a:uFillTx/>
                <a:latin typeface="Calibri"/>
              </a:rPr>
              <a:t>Thema gyffredin y ddwy gerdd</a:t>
            </a:r>
          </a:p>
          <a:p>
            <a:pPr lvl="0"/>
            <a:r>
              <a:rPr lang="cy-GB" sz="1200" b="0" i="0" u="none" strike="noStrike" cap="none" baseline="0">
                <a:solidFill>
                  <a:srgbClr val="000000"/>
                </a:solidFill>
                <a:effectLst/>
                <a:uFillTx/>
                <a:latin typeface="Calibri"/>
              </a:rPr>
              <a:t>Y defnydd o gyfeiriadau diwylliannol</a:t>
            </a:r>
          </a:p>
          <a:p>
            <a:r>
              <a:rPr lang="cy-GB" sz="1200" b="0" i="0" u="none" strike="noStrike" cap="none" baseline="0">
                <a:solidFill>
                  <a:srgbClr val="000000"/>
                </a:solidFill>
                <a:effectLst/>
                <a:uFillTx/>
                <a:latin typeface="Calibri"/>
              </a:rPr>
              <a:t>Y tebygrwydd a'r gwahaniaethau mewn perthynas â defnydd o iaith</a:t>
            </a: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2268516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0" i="0" u="none" strike="noStrike" cap="none" baseline="0">
                <a:solidFill>
                  <a:srgbClr val="000000"/>
                </a:solidFill>
                <a:effectLst/>
                <a:uFillTx/>
                <a:latin typeface="Calibri"/>
              </a:rPr>
              <a:t>Gofynnwch i'r disgyblion nodi thema gyffredin y cerddi: eu mamau.</a:t>
            </a:r>
          </a:p>
          <a:p>
            <a:r>
              <a:rPr lang="en-GB" sz="1200" kern="1200">
                <a:solidFill>
                  <a:schemeClr val="tx1"/>
                </a:solidFill>
                <a:effectLst/>
                <a:latin typeface="+mn-lt"/>
                <a:ea typeface="+mn-ea"/>
                <a:cs typeface="+mn-cs"/>
              </a:rPr>
              <a:t> </a:t>
            </a:r>
          </a:p>
          <a:p>
            <a:r>
              <a:rPr lang="cy-GB" sz="1200" b="0" i="0" u="none" strike="noStrike" cap="none" baseline="0">
                <a:solidFill>
                  <a:srgbClr val="000000"/>
                </a:solidFill>
                <a:effectLst/>
                <a:uFillTx/>
                <a:latin typeface="Calibri"/>
              </a:rPr>
              <a:t>Beth sy'n wahanol am y cerddi o ran y strwythur a defnydd o iaith? Sut mae hynny'n effeithio ar ymdeimlad y gerdd a'r ffordd y caiff y ddwy fam eu portreadu?  </a:t>
            </a:r>
          </a:p>
          <a:p>
            <a:r>
              <a:rPr lang="en-GB" sz="1200" kern="1200">
                <a:solidFill>
                  <a:schemeClr val="tx1"/>
                </a:solidFill>
                <a:effectLst/>
                <a:latin typeface="+mn-lt"/>
                <a:ea typeface="+mn-ea"/>
                <a:cs typeface="+mn-cs"/>
              </a:rPr>
              <a:t> </a:t>
            </a:r>
          </a:p>
          <a:p>
            <a:r>
              <a:rPr lang="cy-GB" sz="1200" b="0" i="0" u="none" strike="noStrike" cap="none" baseline="0">
                <a:solidFill>
                  <a:srgbClr val="000000"/>
                </a:solidFill>
                <a:effectLst/>
                <a:uFillTx/>
                <a:latin typeface="Calibri"/>
              </a:rPr>
              <a:t>Trafodwch berthnasau'r beirdd gyda'u mamau, a hanes eu mamau. Ydyn nhw'n gysylltiadau cadarnhaol? Soniwch bod Carol Ann Duffy a Mary Jean Chan ill dwy yn lesbiaid. Sut gallai hynny effeithio ar eu perthynas gyda'u mam o bosib? Sut gallai treftadaeth ddiwylliannol effeithio ar hynny?</a:t>
            </a:r>
          </a:p>
          <a:p>
            <a:r>
              <a:rPr lang="en-GB" sz="1200" kern="1200">
                <a:solidFill>
                  <a:schemeClr val="tx1"/>
                </a:solidFill>
                <a:effectLst/>
                <a:latin typeface="+mn-lt"/>
                <a:ea typeface="+mn-ea"/>
                <a:cs typeface="+mn-cs"/>
              </a:rPr>
              <a:t> </a:t>
            </a:r>
          </a:p>
          <a:p>
            <a:r>
              <a:rPr lang="cy-GB" sz="1200" b="0" i="0" u="none" strike="noStrike" cap="none" baseline="0">
                <a:solidFill>
                  <a:srgbClr val="000000"/>
                </a:solidFill>
                <a:effectLst/>
                <a:uFillTx/>
                <a:latin typeface="Calibri"/>
              </a:rPr>
              <a:t>Gallech drafod ei bod yn anghyfreithlon bod yn hoyw yn Tsieina tan i'r gyfraith newid ym 1997, ac roedd bod yn hoyw yn cael ei ystyried fel salwch meddwl tan 2001. Mae'n bosib fod hyn wedi cael effaith ar agwedd mam Mary Jean at y ffaith fod ei merch yn lesbiad. Fodd bynnag, mae'n hanfodol amlygu </a:t>
            </a:r>
            <a:r>
              <a:rPr lang="cy-GB" sz="1200" b="1" i="0" u="none" strike="noStrike" cap="none" baseline="0">
                <a:solidFill>
                  <a:srgbClr val="000000"/>
                </a:solidFill>
                <a:effectLst/>
                <a:uFillTx/>
                <a:latin typeface="Calibri"/>
              </a:rPr>
              <a:t>nad</a:t>
            </a:r>
            <a:r>
              <a:rPr lang="cy-GB" sz="1200" b="0" i="0" u="none" strike="noStrike" cap="none" baseline="0">
                <a:solidFill>
                  <a:srgbClr val="000000"/>
                </a:solidFill>
                <a:effectLst/>
                <a:uFillTx/>
                <a:latin typeface="Calibri"/>
              </a:rPr>
              <a:t> yw hyn yn golygu bod pawb o Tsieina neu o dras Tsieineaidd yn homoffobaidd, yn ddeuffobaidd neu'n drawsffobaidd. Gallech hefyd drafod gyda'r disgyblion sut mae agweddau tuag at bobl LHDT wedi symud a newid yng ngwledydd Prydain – er enghraifft, roedd Adran 28 yn atal ysgolion rhag dathlu a siarad am bobl LHDT, a dim ond yn 2003 y diddymwyd y ddeddf yma. </a:t>
            </a: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4110862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0" i="0" u="none" strike="noStrike" cap="none" baseline="0">
                <a:solidFill>
                  <a:srgbClr val="000000"/>
                </a:solidFill>
                <a:effectLst/>
                <a:uFillTx/>
                <a:latin typeface="Calibri"/>
              </a:rPr>
              <a:t>Y disgyblion i ateb y cwestiwn: Beth yw nodweddion cyffredin </a:t>
            </a:r>
            <a:r>
              <a:rPr lang="cy-GB" sz="1200" b="0" i="1" u="none" strike="noStrike" cap="none" baseline="0">
                <a:solidFill>
                  <a:srgbClr val="000000"/>
                </a:solidFill>
                <a:effectLst/>
                <a:uFillTx/>
                <a:latin typeface="Calibri"/>
              </a:rPr>
              <a:t>When You Were Mine</a:t>
            </a:r>
            <a:r>
              <a:rPr lang="cy-GB" sz="1200" b="0" i="0" u="none" strike="noStrike" cap="none" baseline="0">
                <a:solidFill>
                  <a:srgbClr val="000000"/>
                </a:solidFill>
                <a:effectLst/>
                <a:uFillTx/>
                <a:latin typeface="Calibri"/>
              </a:rPr>
              <a:t> gan Carol Ann Duffy a </a:t>
            </a:r>
            <a:r>
              <a:rPr lang="cy-GB" sz="1200" b="0" i="1" u="none" strike="noStrike" cap="none" baseline="0">
                <a:solidFill>
                  <a:srgbClr val="000000"/>
                </a:solidFill>
                <a:effectLst/>
                <a:uFillTx/>
                <a:latin typeface="Calibri"/>
              </a:rPr>
              <a:t>what my mother (a poet) might say</a:t>
            </a:r>
            <a:r>
              <a:rPr lang="cy-GB" sz="1200" b="0" i="0" u="none" strike="noStrike" cap="none" baseline="0">
                <a:solidFill>
                  <a:srgbClr val="000000"/>
                </a:solidFill>
                <a:effectLst/>
                <a:uFillTx/>
                <a:latin typeface="Calibri"/>
              </a:rPr>
              <a:t> gan Mary Jean Chan?</a:t>
            </a: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557794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10/11/2022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10/11/2022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10/11/2022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10/11/2022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10/11/2022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10/11/2022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10/11/2022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520511"/>
            <a:ext cx="8566019" cy="5816977"/>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err="1">
                <a:solidFill>
                  <a:schemeClr val="bg1"/>
                </a:solidFill>
                <a:latin typeface="Arial" panose="020B0604020202020204" pitchFamily="34" charset="0"/>
                <a:cs typeface="Arial" panose="020B0604020202020204" pitchFamily="34" charset="0"/>
              </a:rPr>
              <a:t>Templad</a:t>
            </a:r>
            <a:r>
              <a:rPr lang="en-GB" sz="2700" b="1" dirty="0">
                <a:solidFill>
                  <a:schemeClr val="bg1"/>
                </a:solidFill>
                <a:latin typeface="Arial" panose="020B0604020202020204" pitchFamily="34" charset="0"/>
                <a:cs typeface="Arial" panose="020B0604020202020204" pitchFamily="34" charset="0"/>
              </a:rPr>
              <a:t> PowerPoint i </a:t>
            </a:r>
            <a:r>
              <a:rPr lang="en-GB" sz="2700" b="1" dirty="0" err="1">
                <a:solidFill>
                  <a:schemeClr val="bg1"/>
                </a:solidFill>
                <a:latin typeface="Arial" panose="020B0604020202020204" pitchFamily="34" charset="0"/>
                <a:cs typeface="Arial" panose="020B0604020202020204" pitchFamily="34" charset="0"/>
              </a:rPr>
              <a:t>cyd-fynd</a:t>
            </a:r>
            <a:r>
              <a:rPr lang="en-GB" sz="2700" b="1" dirty="0">
                <a:solidFill>
                  <a:schemeClr val="bg1"/>
                </a:solidFill>
                <a:latin typeface="Arial" panose="020B0604020202020204" pitchFamily="34" charset="0"/>
                <a:cs typeface="Arial" panose="020B0604020202020204" pitchFamily="34" charset="0"/>
              </a:rPr>
              <a:t> </a:t>
            </a:r>
            <a:r>
              <a:rPr lang="en-GB" sz="2700" b="1" dirty="0" err="1">
                <a:solidFill>
                  <a:schemeClr val="bg1"/>
                </a:solidFill>
                <a:latin typeface="Arial" panose="020B0604020202020204" pitchFamily="34" charset="0"/>
                <a:cs typeface="Arial" panose="020B0604020202020204" pitchFamily="34" charset="0"/>
              </a:rPr>
              <a:t>a’r</a:t>
            </a:r>
            <a:r>
              <a:rPr lang="en-GB" sz="2700" b="1" dirty="0">
                <a:solidFill>
                  <a:schemeClr val="bg1"/>
                </a:solidFill>
                <a:latin typeface="Arial" panose="020B0604020202020204" pitchFamily="34" charset="0"/>
                <a:cs typeface="Arial" panose="020B0604020202020204" pitchFamily="34" charset="0"/>
              </a:rPr>
              <a:t> </a:t>
            </a:r>
            <a:r>
              <a:rPr lang="en-GB" sz="2700" b="1" dirty="0" err="1">
                <a:solidFill>
                  <a:schemeClr val="bg1"/>
                </a:solidFill>
                <a:latin typeface="Arial" panose="020B0604020202020204" pitchFamily="34" charset="0"/>
                <a:cs typeface="Arial" panose="020B0604020202020204" pitchFamily="34" charset="0"/>
              </a:rPr>
              <a:t>pecyn</a:t>
            </a:r>
            <a:r>
              <a:rPr lang="en-GB" sz="2700" b="1" dirty="0">
                <a:solidFill>
                  <a:schemeClr val="bg1"/>
                </a:solidFill>
                <a:latin typeface="Arial" panose="020B0604020202020204" pitchFamily="34" charset="0"/>
                <a:cs typeface="Arial" panose="020B0604020202020204" pitchFamily="34" charset="0"/>
              </a:rPr>
              <a:t> </a:t>
            </a:r>
            <a:r>
              <a:rPr lang="en-GB" sz="2700" b="1" dirty="0" err="1">
                <a:solidFill>
                  <a:schemeClr val="bg1"/>
                </a:solidFill>
                <a:latin typeface="Arial" panose="020B0604020202020204" pitchFamily="34" charset="0"/>
                <a:cs typeface="Arial" panose="020B0604020202020204" pitchFamily="34" charset="0"/>
              </a:rPr>
              <a:t>gwers</a:t>
            </a:r>
            <a:r>
              <a:rPr lang="en-GB" sz="2700" b="1" dirty="0">
                <a:solidFill>
                  <a:schemeClr val="bg1"/>
                </a:solidFill>
                <a:latin typeface="Arial" panose="020B0604020202020204" pitchFamily="34" charset="0"/>
                <a:cs typeface="Arial" panose="020B0604020202020204" pitchFamily="34" charset="0"/>
              </a:rPr>
              <a:t> Mis Hanes LHDT </a:t>
            </a:r>
            <a:r>
              <a:rPr lang="en-GB" sz="2700" b="1" dirty="0" err="1">
                <a:solidFill>
                  <a:schemeClr val="bg1"/>
                </a:solidFill>
                <a:latin typeface="Arial" panose="020B0604020202020204" pitchFamily="34" charset="0"/>
                <a:cs typeface="Arial" panose="020B0604020202020204" pitchFamily="34" charset="0"/>
              </a:rPr>
              <a:t>ar</a:t>
            </a:r>
            <a:r>
              <a:rPr lang="en-GB" sz="2700" b="1" dirty="0">
                <a:solidFill>
                  <a:schemeClr val="bg1"/>
                </a:solidFill>
                <a:latin typeface="Arial" panose="020B0604020202020204" pitchFamily="34" charset="0"/>
                <a:cs typeface="Arial" panose="020B0604020202020204" pitchFamily="34" charset="0"/>
              </a:rPr>
              <a:t> </a:t>
            </a:r>
            <a:r>
              <a:rPr lang="en-GB" sz="2700" b="1" dirty="0" err="1">
                <a:solidFill>
                  <a:schemeClr val="bg1"/>
                </a:solidFill>
                <a:latin typeface="Arial" panose="020B0604020202020204" pitchFamily="34" charset="0"/>
                <a:cs typeface="Arial" panose="020B0604020202020204" pitchFamily="34" charset="0"/>
              </a:rPr>
              <a:t>gyfer</a:t>
            </a:r>
            <a:r>
              <a:rPr lang="en-GB" sz="2700" b="1" dirty="0">
                <a:solidFill>
                  <a:schemeClr val="bg1"/>
                </a:solidFill>
                <a:latin typeface="Arial" panose="020B0604020202020204" pitchFamily="34" charset="0"/>
                <a:cs typeface="Arial" panose="020B0604020202020204" pitchFamily="34" charset="0"/>
              </a:rPr>
              <a:t>:</a:t>
            </a:r>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endParaRPr lang="cy-GB" altLang="en-US" sz="16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GB" altLang="en-US" sz="1600" dirty="0" err="1">
                <a:solidFill>
                  <a:schemeClr val="bg1"/>
                </a:solidFill>
                <a:latin typeface="Arial" panose="020B0604020202020204" pitchFamily="34" charset="0"/>
                <a:cs typeface="Arial" panose="020B0604020202020204" pitchFamily="34" charset="0"/>
              </a:rPr>
              <a:t>Cyfnod</a:t>
            </a:r>
            <a:r>
              <a:rPr lang="en-GB" altLang="en-US" sz="1600" dirty="0">
                <a:solidFill>
                  <a:schemeClr val="bg1"/>
                </a:solidFill>
                <a:latin typeface="Arial" panose="020B0604020202020204" pitchFamily="34" charset="0"/>
                <a:cs typeface="Arial" panose="020B0604020202020204" pitchFamily="34" charset="0"/>
              </a:rPr>
              <a:t> </a:t>
            </a:r>
            <a:r>
              <a:rPr lang="en-GB" altLang="en-US" sz="1600" dirty="0" err="1">
                <a:solidFill>
                  <a:schemeClr val="bg1"/>
                </a:solidFill>
                <a:latin typeface="Arial" panose="020B0604020202020204" pitchFamily="34" charset="0"/>
                <a:cs typeface="Arial" panose="020B0604020202020204" pitchFamily="34" charset="0"/>
              </a:rPr>
              <a:t>Allweddol</a:t>
            </a:r>
            <a:r>
              <a:rPr lang="en-GB" altLang="en-US" sz="1600" dirty="0">
                <a:solidFill>
                  <a:schemeClr val="bg1"/>
                </a:solidFill>
                <a:latin typeface="Arial" panose="020B0604020202020204" pitchFamily="34" charset="0"/>
                <a:cs typeface="Arial" panose="020B0604020202020204" pitchFamily="34" charset="0"/>
              </a:rPr>
              <a:t> 4 a 5 – Cymru a </a:t>
            </a:r>
            <a:r>
              <a:rPr lang="en-GB" altLang="en-US" sz="1600" dirty="0" err="1">
                <a:solidFill>
                  <a:schemeClr val="bg1"/>
                </a:solidFill>
                <a:latin typeface="Arial" panose="020B0604020202020204" pitchFamily="34" charset="0"/>
                <a:cs typeface="Arial" panose="020B0604020202020204" pitchFamily="34" charset="0"/>
              </a:rPr>
              <a:t>Lloegr</a:t>
            </a:r>
            <a:endParaRPr lang="en-GB" altLang="en-US" sz="1600" dirty="0">
              <a:solidFill>
                <a:schemeClr val="bg1"/>
              </a:solidFill>
              <a:latin typeface="Arial" panose="020B0604020202020204" pitchFamily="34" charset="0"/>
              <a:cs typeface="Arial" panose="020B0604020202020204" pitchFamily="34" charset="0"/>
            </a:endParaRPr>
          </a:p>
          <a:p>
            <a:endParaRPr lang="en-US" sz="1500" dirty="0">
              <a:solidFill>
                <a:schemeClr val="bg1"/>
              </a:solidFill>
              <a:latin typeface="Arial" panose="020B0604020202020204" pitchFamily="34" charset="0"/>
              <a:cs typeface="Arial" panose="020B0604020202020204" pitchFamily="34" charset="0"/>
            </a:endParaRPr>
          </a:p>
          <a:p>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anwybyddus</a:t>
            </a:r>
            <a:r>
              <a:rPr lang="en-GB" sz="1200" dirty="0">
                <a:solidFill>
                  <a:schemeClr val="bg1"/>
                </a:solidFill>
                <a:latin typeface="Arial" panose="020B0604020202020204" pitchFamily="34" charset="0"/>
                <a:cs typeface="Arial" panose="020B0604020202020204" pitchFamily="34" charset="0"/>
              </a:rPr>
              <a:t> bod y </a:t>
            </a:r>
            <a:r>
              <a:rPr lang="en-GB" sz="1200" dirty="0" err="1">
                <a:solidFill>
                  <a:schemeClr val="bg1"/>
                </a:solidFill>
                <a:latin typeface="Arial" panose="020B0604020202020204" pitchFamily="34" charset="0"/>
                <a:cs typeface="Arial" panose="020B0604020202020204" pitchFamily="34" charset="0"/>
              </a:rPr>
              <a:t>dysgu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gorau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diwgydd</a:t>
            </a:r>
            <a:r>
              <a:rPr lang="en-GB" sz="1200" dirty="0">
                <a:solidFill>
                  <a:schemeClr val="bg1"/>
                </a:solidFill>
                <a:latin typeface="Arial" panose="020B0604020202020204" pitchFamily="34" charset="0"/>
                <a:cs typeface="Arial" panose="020B0604020202020204" pitchFamily="34" charset="0"/>
              </a:rPr>
              <a:t> pan </a:t>
            </a:r>
            <a:r>
              <a:rPr lang="en-GB" sz="1200" dirty="0" err="1">
                <a:solidFill>
                  <a:schemeClr val="bg1"/>
                </a:solidFill>
                <a:latin typeface="Arial" panose="020B0604020202020204" pitchFamily="34" charset="0"/>
                <a:cs typeface="Arial" panose="020B0604020202020204" pitchFamily="34" charset="0"/>
              </a:rPr>
              <a:t>mae</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gwersi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addasu</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anghenion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unigryw</a:t>
            </a:r>
            <a:r>
              <a:rPr lang="en-GB" sz="1200" dirty="0">
                <a:solidFill>
                  <a:schemeClr val="bg1"/>
                </a:solidFill>
                <a:latin typeface="Arial" panose="020B0604020202020204" pitchFamily="34" charset="0"/>
                <a:cs typeface="Arial" panose="020B0604020202020204" pitchFamily="34" charset="0"/>
              </a:rPr>
              <a:t> y plant neu </a:t>
            </a:r>
            <a:r>
              <a:rPr lang="en-GB" sz="1200" dirty="0" err="1">
                <a:solidFill>
                  <a:schemeClr val="bg1"/>
                </a:solidFill>
                <a:latin typeface="Arial" panose="020B0604020202020204" pitchFamily="34" charset="0"/>
                <a:cs typeface="Arial" panose="020B0604020202020204" pitchFamily="34" charset="0"/>
              </a:rPr>
              <a:t>pobl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ifanc</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mhob</a:t>
            </a:r>
            <a:r>
              <a:rPr lang="en-GB" sz="1200" dirty="0">
                <a:solidFill>
                  <a:schemeClr val="bg1"/>
                </a:solidFill>
                <a:latin typeface="Arial" panose="020B0604020202020204" pitchFamily="34" charset="0"/>
                <a:cs typeface="Arial" panose="020B0604020202020204" pitchFamily="34" charset="0"/>
              </a:rPr>
              <a:t> un </a:t>
            </a:r>
            <a:r>
              <a:rPr lang="en-GB" sz="1200" dirty="0" err="1">
                <a:solidFill>
                  <a:schemeClr val="bg1"/>
                </a:solidFill>
                <a:latin typeface="Arial" panose="020B0604020202020204" pitchFamily="34" charset="0"/>
                <a:cs typeface="Arial" panose="020B0604020202020204" pitchFamily="34" charset="0"/>
              </a:rPr>
              <a:t>dosbarth</a:t>
            </a:r>
            <a:r>
              <a:rPr lang="en-GB" sz="1200" dirty="0">
                <a:solidFill>
                  <a:schemeClr val="bg1"/>
                </a:solidFill>
                <a:latin typeface="Arial" panose="020B0604020202020204" pitchFamily="34" charset="0"/>
                <a:cs typeface="Arial" panose="020B0604020202020204" pitchFamily="34" charset="0"/>
              </a:rPr>
              <a:t>. Dyna </a:t>
            </a:r>
            <a:r>
              <a:rPr lang="en-GB" sz="1200" dirty="0" err="1">
                <a:solidFill>
                  <a:schemeClr val="bg1"/>
                </a:solidFill>
                <a:latin typeface="Arial" panose="020B0604020202020204" pitchFamily="34" charset="0"/>
                <a:cs typeface="Arial" panose="020B0604020202020204" pitchFamily="34" charset="0"/>
              </a:rPr>
              <a:t>pham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creu</a:t>
            </a:r>
            <a:r>
              <a:rPr lang="en-GB" sz="1200" dirty="0">
                <a:solidFill>
                  <a:schemeClr val="bg1"/>
                </a:solidFill>
                <a:latin typeface="Arial" panose="020B0604020202020204" pitchFamily="34" charset="0"/>
                <a:cs typeface="Arial" panose="020B0604020202020204" pitchFamily="34" charset="0"/>
              </a:rPr>
              <a:t> y </a:t>
            </a:r>
            <a:r>
              <a:rPr lang="en-GB" sz="1200" dirty="0" err="1">
                <a:solidFill>
                  <a:schemeClr val="bg1"/>
                </a:solidFill>
                <a:latin typeface="Arial" panose="020B0604020202020204" pitchFamily="34" charset="0"/>
                <a:cs typeface="Arial" panose="020B0604020202020204" pitchFamily="34" charset="0"/>
              </a:rPr>
              <a:t>templad</a:t>
            </a:r>
            <a:r>
              <a:rPr lang="en-GB" sz="1200" dirty="0">
                <a:solidFill>
                  <a:schemeClr val="bg1"/>
                </a:solidFill>
                <a:latin typeface="Arial" panose="020B0604020202020204" pitchFamily="34" charset="0"/>
                <a:cs typeface="Arial" panose="020B0604020202020204" pitchFamily="34" charset="0"/>
              </a:rPr>
              <a:t> PowerPoint </a:t>
            </a:r>
            <a:r>
              <a:rPr lang="en-GB" sz="1200" dirty="0" err="1">
                <a:solidFill>
                  <a:schemeClr val="bg1"/>
                </a:solidFill>
                <a:latin typeface="Arial" panose="020B0604020202020204" pitchFamily="34" charset="0"/>
                <a:cs typeface="Arial" panose="020B0604020202020204" pitchFamily="34" charset="0"/>
              </a:rPr>
              <a:t>yma</a:t>
            </a:r>
            <a:r>
              <a:rPr lang="en-GB" sz="1200" dirty="0">
                <a:solidFill>
                  <a:schemeClr val="bg1"/>
                </a:solidFill>
                <a:latin typeface="Arial" panose="020B0604020202020204" pitchFamily="34" charset="0"/>
                <a:cs typeface="Arial" panose="020B0604020202020204" pitchFamily="34" charset="0"/>
              </a:rPr>
              <a:t> y </a:t>
            </a:r>
            <a:r>
              <a:rPr lang="en-GB" sz="1200" dirty="0" err="1">
                <a:solidFill>
                  <a:schemeClr val="bg1"/>
                </a:solidFill>
                <a:latin typeface="Arial" panose="020B0604020202020204" pitchFamily="34" charset="0"/>
                <a:cs typeface="Arial" panose="020B0604020202020204" pitchFamily="34" charset="0"/>
              </a:rPr>
              <a:t>gallwch</a:t>
            </a:r>
            <a:r>
              <a:rPr lang="en-GB" sz="1200" dirty="0">
                <a:solidFill>
                  <a:schemeClr val="bg1"/>
                </a:solidFill>
                <a:latin typeface="Arial" panose="020B0604020202020204" pitchFamily="34" charset="0"/>
                <a:cs typeface="Arial" panose="020B0604020202020204" pitchFamily="34" charset="0"/>
              </a:rPr>
              <a:t> chi </a:t>
            </a:r>
            <a:r>
              <a:rPr lang="en-GB" sz="1200" dirty="0" err="1">
                <a:solidFill>
                  <a:schemeClr val="bg1"/>
                </a:solidFill>
                <a:latin typeface="Arial" panose="020B0604020202020204" pitchFamily="34" charset="0"/>
                <a:cs typeface="Arial" panose="020B0604020202020204" pitchFamily="34" charset="0"/>
              </a:rPr>
              <a:t>olygu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Rydych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rhydd</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addasu’r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templad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siwtio’ch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lleoliad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addysgu</a:t>
            </a:r>
            <a:r>
              <a:rPr lang="en-GB" sz="1200" dirty="0">
                <a:solidFill>
                  <a:schemeClr val="bg1"/>
                </a:solidFill>
                <a:latin typeface="Arial" panose="020B0604020202020204" pitchFamily="34" charset="0"/>
                <a:cs typeface="Arial" panose="020B0604020202020204" pitchFamily="34" charset="0"/>
              </a:rPr>
              <a:t> neu i </a:t>
            </a:r>
            <a:r>
              <a:rPr lang="en-GB" sz="1200" dirty="0" err="1">
                <a:solidFill>
                  <a:schemeClr val="bg1"/>
                </a:solidFill>
                <a:latin typeface="Arial" panose="020B0604020202020204" pitchFamily="34" charset="0"/>
                <a:cs typeface="Arial" panose="020B0604020202020204" pitchFamily="34" charset="0"/>
              </a:rPr>
              <a:t>adio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templad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eich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ysgol</a:t>
            </a:r>
            <a:r>
              <a:rPr lang="en-GB" sz="1200" dirty="0">
                <a:solidFill>
                  <a:schemeClr val="bg1"/>
                </a:solidFill>
                <a:latin typeface="Arial" panose="020B0604020202020204" pitchFamily="34" charset="0"/>
                <a:cs typeface="Arial" panose="020B0604020202020204" pitchFamily="34" charset="0"/>
              </a:rPr>
              <a:t> neu </a:t>
            </a:r>
            <a:r>
              <a:rPr lang="en-GB" sz="1200" dirty="0" err="1">
                <a:solidFill>
                  <a:schemeClr val="bg1"/>
                </a:solidFill>
                <a:latin typeface="Arial" panose="020B0604020202020204" pitchFamily="34" charset="0"/>
                <a:cs typeface="Arial" panose="020B0604020202020204" pitchFamily="34" charset="0"/>
              </a:rPr>
              <a:t>coleg</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i’r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cefnidr</a:t>
            </a:r>
            <a:r>
              <a:rPr lang="en-GB" sz="1200" dirty="0">
                <a:solidFill>
                  <a:schemeClr val="bg1"/>
                </a:solidFill>
                <a:latin typeface="Arial" panose="020B0604020202020204" pitchFamily="34" charset="0"/>
                <a:cs typeface="Arial" panose="020B0604020202020204" pitchFamily="34" charset="0"/>
              </a:rPr>
              <a:t>. </a:t>
            </a:r>
          </a:p>
          <a:p>
            <a:endParaRPr lang="en-US" sz="1500" dirty="0">
              <a:solidFill>
                <a:schemeClr val="bg1"/>
              </a:solidFill>
              <a:latin typeface="Arial" panose="020B0604020202020204" pitchFamily="34" charset="0"/>
              <a:cs typeface="Arial" panose="020B0604020202020204" pitchFamily="34" charset="0"/>
            </a:endParaRPr>
          </a:p>
          <a:p>
            <a:r>
              <a:rPr lang="en-US" sz="1600" b="1" dirty="0">
                <a:solidFill>
                  <a:schemeClr val="bg1"/>
                </a:solidFill>
                <a:latin typeface="Arial" panose="020B0604020202020204" pitchFamily="34" charset="0"/>
                <a:cs typeface="Arial" panose="020B0604020202020204" pitchFamily="34" charset="0"/>
              </a:rPr>
              <a:t>Stonewall</a:t>
            </a:r>
            <a:endParaRPr lang="en-US" sz="1200" b="1" dirty="0">
              <a:solidFill>
                <a:schemeClr val="bg1"/>
              </a:solidFill>
              <a:latin typeface="Arial" panose="020B0604020202020204" pitchFamily="34" charset="0"/>
              <a:cs typeface="Arial" panose="020B0604020202020204" pitchFamily="34" charset="0"/>
            </a:endParaRPr>
          </a:p>
          <a:p>
            <a:r>
              <a:rPr lang="en-GB" sz="1200" dirty="0" err="1">
                <a:solidFill>
                  <a:schemeClr val="bg1"/>
                </a:solidFill>
                <a:latin typeface="Arial" panose="020B0604020202020204" pitchFamily="34" charset="0"/>
                <a:cs typeface="Arial" panose="020B0604020202020204" pitchFamily="34" charset="0"/>
              </a:rPr>
              <a:t>Mae’r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adnodd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gynhyrchu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gan</a:t>
            </a:r>
            <a:r>
              <a:rPr lang="en-GB" sz="1200" dirty="0">
                <a:solidFill>
                  <a:schemeClr val="bg1"/>
                </a:solidFill>
                <a:latin typeface="Arial" panose="020B0604020202020204" pitchFamily="34" charset="0"/>
                <a:cs typeface="Arial" panose="020B0604020202020204" pitchFamily="34" charset="0"/>
              </a:rPr>
              <a:t> Stonewall, </a:t>
            </a:r>
            <a:r>
              <a:rPr lang="en-GB" sz="1200" dirty="0" err="1">
                <a:solidFill>
                  <a:schemeClr val="bg1"/>
                </a:solidFill>
                <a:latin typeface="Arial" panose="020B0604020202020204" pitchFamily="34" charset="0"/>
                <a:cs typeface="Arial" panose="020B0604020202020204" pitchFamily="34" charset="0"/>
              </a:rPr>
              <a:t>elusen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sydd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leoli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y DU ac </a:t>
            </a:r>
            <a:r>
              <a:rPr lang="en-GB" sz="1200" dirty="0" err="1">
                <a:solidFill>
                  <a:schemeClr val="bg1"/>
                </a:solidFill>
                <a:latin typeface="Arial" panose="020B0604020202020204" pitchFamily="34" charset="0"/>
                <a:cs typeface="Arial" panose="020B0604020202020204" pitchFamily="34" charset="0"/>
              </a:rPr>
              <a:t>sy’n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sefyll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dros</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rhyddid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ecwiti</a:t>
            </a:r>
            <a:r>
              <a:rPr lang="en-GB" sz="1200" dirty="0">
                <a:solidFill>
                  <a:schemeClr val="bg1"/>
                </a:solidFill>
                <a:latin typeface="Arial" panose="020B0604020202020204" pitchFamily="34" charset="0"/>
                <a:cs typeface="Arial" panose="020B0604020202020204" pitchFamily="34" charset="0"/>
              </a:rPr>
              <a:t>, a </a:t>
            </a:r>
            <a:r>
              <a:rPr lang="en-GB" sz="1200" dirty="0" err="1">
                <a:solidFill>
                  <a:schemeClr val="bg1"/>
                </a:solidFill>
                <a:latin typeface="Arial" panose="020B0604020202020204" pitchFamily="34" charset="0"/>
                <a:cs typeface="Arial" panose="020B0604020202020204" pitchFamily="34" charset="0"/>
              </a:rPr>
              <a:t>potensial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pob</a:t>
            </a:r>
            <a:r>
              <a:rPr lang="en-GB" sz="1200" dirty="0">
                <a:solidFill>
                  <a:schemeClr val="bg1"/>
                </a:solidFill>
                <a:latin typeface="Arial" panose="020B0604020202020204" pitchFamily="34" charset="0"/>
                <a:cs typeface="Arial" panose="020B0604020202020204" pitchFamily="34" charset="0"/>
              </a:rPr>
              <a:t> person </a:t>
            </a:r>
            <a:r>
              <a:rPr lang="en-GB" sz="1200" dirty="0" err="1">
                <a:solidFill>
                  <a:schemeClr val="bg1"/>
                </a:solidFill>
                <a:latin typeface="Arial" panose="020B0604020202020204" pitchFamily="34" charset="0"/>
                <a:cs typeface="Arial" panose="020B0604020202020204" pitchFamily="34" charset="0"/>
              </a:rPr>
              <a:t>lesbiaidd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hoyw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deurhywiol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traws</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cwîar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cwestiynu</a:t>
            </a:r>
            <a:r>
              <a:rPr lang="en-GB" sz="1200" dirty="0">
                <a:solidFill>
                  <a:schemeClr val="bg1"/>
                </a:solidFill>
                <a:latin typeface="Arial" panose="020B0604020202020204" pitchFamily="34" charset="0"/>
                <a:cs typeface="Arial" panose="020B0604020202020204" pitchFamily="34" charset="0"/>
              </a:rPr>
              <a:t> ac ace (LHDT+).</a:t>
            </a:r>
          </a:p>
          <a:p>
            <a:endParaRPr lang="en-GB" sz="1200" dirty="0">
              <a:solidFill>
                <a:schemeClr val="bg1"/>
              </a:solidFill>
              <a:latin typeface="Arial" panose="020B0604020202020204" pitchFamily="34" charset="0"/>
              <a:cs typeface="Arial" panose="020B0604020202020204" pitchFamily="34" charset="0"/>
            </a:endParaRPr>
          </a:p>
          <a:p>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Stonewall, </a:t>
            </a:r>
            <a:r>
              <a:rPr lang="en-GB" sz="1200" dirty="0" err="1">
                <a:solidFill>
                  <a:schemeClr val="bg1"/>
                </a:solidFill>
                <a:latin typeface="Arial" panose="020B0604020202020204" pitchFamily="34" charset="0"/>
                <a:cs typeface="Arial" panose="020B0604020202020204" pitchFamily="34" charset="0"/>
              </a:rPr>
              <a:t>dychmygwn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ble</a:t>
            </a:r>
            <a:r>
              <a:rPr lang="en-GB" sz="1200" dirty="0">
                <a:solidFill>
                  <a:schemeClr val="bg1"/>
                </a:solidFill>
                <a:latin typeface="Arial" panose="020B0604020202020204" pitchFamily="34" charset="0"/>
                <a:cs typeface="Arial" panose="020B0604020202020204" pitchFamily="34" charset="0"/>
              </a:rPr>
              <a:t> all </a:t>
            </a:r>
            <a:r>
              <a:rPr lang="en-GB" sz="1200" dirty="0" err="1">
                <a:solidFill>
                  <a:schemeClr val="bg1"/>
                </a:solidFill>
                <a:latin typeface="Arial" panose="020B0604020202020204" pitchFamily="34" charset="0"/>
                <a:cs typeface="Arial" panose="020B0604020202020204" pitchFamily="34" charset="0"/>
              </a:rPr>
              <a:t>pobl</a:t>
            </a:r>
            <a:r>
              <a:rPr lang="en-GB" sz="1200" dirty="0">
                <a:solidFill>
                  <a:schemeClr val="bg1"/>
                </a:solidFill>
                <a:latin typeface="Arial" panose="020B0604020202020204" pitchFamily="34" charset="0"/>
                <a:cs typeface="Arial" panose="020B0604020202020204" pitchFamily="34" charset="0"/>
              </a:rPr>
              <a:t> LHDTC+ </a:t>
            </a:r>
            <a:r>
              <a:rPr lang="en-GB" sz="1200" dirty="0" err="1">
                <a:solidFill>
                  <a:schemeClr val="bg1"/>
                </a:solidFill>
                <a:latin typeface="Arial" panose="020B0604020202020204" pitchFamily="34" charset="0"/>
                <a:cs typeface="Arial" panose="020B0604020202020204" pitchFamily="34" charset="0"/>
              </a:rPr>
              <a:t>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mhobman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bywydau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llawn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Cawsom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sefydlu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Llundain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1989, ac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awr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gweithio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mhob</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wlad</a:t>
            </a:r>
            <a:r>
              <a:rPr lang="en-GB" sz="1200" dirty="0">
                <a:solidFill>
                  <a:schemeClr val="bg1"/>
                </a:solidFill>
                <a:latin typeface="Arial" panose="020B0604020202020204" pitchFamily="34" charset="0"/>
                <a:cs typeface="Arial" panose="020B0604020202020204" pitchFamily="34" charset="0"/>
              </a:rPr>
              <a:t> y DU a </a:t>
            </a:r>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sefydlu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partneriaethau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ar</a:t>
            </a:r>
            <a:r>
              <a:rPr lang="en-GB" sz="1200" dirty="0">
                <a:solidFill>
                  <a:schemeClr val="bg1"/>
                </a:solidFill>
                <a:latin typeface="Arial" panose="020B0604020202020204" pitchFamily="34" charset="0"/>
                <a:cs typeface="Arial" panose="020B0604020202020204" pitchFamily="34" charset="0"/>
              </a:rPr>
              <a:t> draws y </a:t>
            </a:r>
            <a:r>
              <a:rPr lang="en-GB" sz="1200" dirty="0" err="1">
                <a:solidFill>
                  <a:schemeClr val="bg1"/>
                </a:solidFill>
                <a:latin typeface="Arial" panose="020B0604020202020204" pitchFamily="34" charset="0"/>
                <a:cs typeface="Arial" panose="020B0604020202020204" pitchFamily="34" charset="0"/>
              </a:rPr>
              <a:t>byd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Dros</a:t>
            </a:r>
            <a:r>
              <a:rPr lang="en-GB" sz="1200" dirty="0">
                <a:solidFill>
                  <a:schemeClr val="bg1"/>
                </a:solidFill>
                <a:latin typeface="Arial" panose="020B0604020202020204" pitchFamily="34" charset="0"/>
                <a:cs typeface="Arial" panose="020B0604020202020204" pitchFamily="34" charset="0"/>
              </a:rPr>
              <a:t> y </a:t>
            </a:r>
            <a:r>
              <a:rPr lang="en-GB" sz="1200" dirty="0" err="1">
                <a:solidFill>
                  <a:schemeClr val="bg1"/>
                </a:solidFill>
                <a:latin typeface="Arial" panose="020B0604020202020204" pitchFamily="34" charset="0"/>
                <a:cs typeface="Arial" panose="020B0604020202020204" pitchFamily="34" charset="0"/>
              </a:rPr>
              <a:t>tair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degawd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diwethaf</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creu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newidiadau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trawsffurfiedig</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mywydau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pobl</a:t>
            </a:r>
            <a:r>
              <a:rPr lang="en-GB" sz="1200" dirty="0">
                <a:solidFill>
                  <a:schemeClr val="bg1"/>
                </a:solidFill>
                <a:latin typeface="Arial" panose="020B0604020202020204" pitchFamily="34" charset="0"/>
                <a:cs typeface="Arial" panose="020B0604020202020204" pitchFamily="34" charset="0"/>
              </a:rPr>
              <a:t> LHDTC+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y DU, </a:t>
            </a:r>
            <a:r>
              <a:rPr lang="en-GB" sz="1200" dirty="0" err="1">
                <a:solidFill>
                  <a:schemeClr val="bg1"/>
                </a:solidFill>
                <a:latin typeface="Arial" panose="020B0604020202020204" pitchFamily="34" charset="0"/>
                <a:cs typeface="Arial" panose="020B0604020202020204" pitchFamily="34" charset="0"/>
              </a:rPr>
              <a:t>gan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helpu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ennill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hawliau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hafal</a:t>
            </a:r>
            <a:r>
              <a:rPr lang="en-GB" sz="1200" dirty="0">
                <a:solidFill>
                  <a:schemeClr val="bg1"/>
                </a:solidFill>
                <a:latin typeface="Arial" panose="020B0604020202020204" pitchFamily="34" charset="0"/>
                <a:cs typeface="Arial" panose="020B0604020202020204" pitchFamily="34" charset="0"/>
              </a:rPr>
              <a:t> o ran </a:t>
            </a:r>
            <a:r>
              <a:rPr lang="en-GB" sz="1200" dirty="0" err="1">
                <a:solidFill>
                  <a:schemeClr val="bg1"/>
                </a:solidFill>
                <a:latin typeface="Arial" panose="020B0604020202020204" pitchFamily="34" charset="0"/>
                <a:cs typeface="Arial" panose="020B0604020202020204" pitchFamily="34" charset="0"/>
              </a:rPr>
              <a:t>priodas</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cael</a:t>
            </a:r>
            <a:r>
              <a:rPr lang="en-GB" sz="1200" dirty="0">
                <a:solidFill>
                  <a:schemeClr val="bg1"/>
                </a:solidFill>
                <a:latin typeface="Arial" panose="020B0604020202020204" pitchFamily="34" charset="0"/>
                <a:cs typeface="Arial" panose="020B0604020202020204" pitchFamily="34" charset="0"/>
              </a:rPr>
              <a:t> plant, ac </a:t>
            </a:r>
            <a:r>
              <a:rPr lang="en-GB" sz="1200" dirty="0" err="1">
                <a:solidFill>
                  <a:schemeClr val="bg1"/>
                </a:solidFill>
                <a:latin typeface="Arial" panose="020B0604020202020204" pitchFamily="34" charset="0"/>
                <a:cs typeface="Arial" panose="020B0604020202020204" pitchFamily="34" charset="0"/>
              </a:rPr>
              <a:t>addysg</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cynwysiedig</a:t>
            </a:r>
            <a:r>
              <a:rPr lang="en-GB" sz="1200" dirty="0">
                <a:solidFill>
                  <a:schemeClr val="bg1"/>
                </a:solidFill>
                <a:latin typeface="Arial" panose="020B0604020202020204" pitchFamily="34" charset="0"/>
                <a:cs typeface="Arial" panose="020B0604020202020204" pitchFamily="34" charset="0"/>
              </a:rPr>
              <a:t>.</a:t>
            </a:r>
          </a:p>
          <a:p>
            <a:endParaRPr lang="en-GB" sz="1200" dirty="0">
              <a:solidFill>
                <a:schemeClr val="bg1"/>
              </a:solidFill>
              <a:latin typeface="Arial" panose="020B0604020202020204" pitchFamily="34" charset="0"/>
              <a:cs typeface="Arial" panose="020B0604020202020204" pitchFamily="34" charset="0"/>
            </a:endParaRPr>
          </a:p>
          <a:p>
            <a:r>
              <a:rPr lang="en-GB" sz="1200" dirty="0">
                <a:solidFill>
                  <a:schemeClr val="bg1"/>
                </a:solidFill>
                <a:latin typeface="Arial" panose="020B0604020202020204" pitchFamily="34" charset="0"/>
                <a:cs typeface="Arial" panose="020B0604020202020204" pitchFamily="34" charset="0"/>
              </a:rPr>
              <a:t>Mae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ymgyrchoedd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creu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newidiadau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positif</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cymunedau</a:t>
            </a:r>
            <a:r>
              <a:rPr lang="en-GB" sz="1200" dirty="0">
                <a:solidFill>
                  <a:schemeClr val="bg1"/>
                </a:solidFill>
                <a:latin typeface="Arial" panose="020B0604020202020204" pitchFamily="34" charset="0"/>
                <a:cs typeface="Arial" panose="020B0604020202020204" pitchFamily="34" charset="0"/>
              </a:rPr>
              <a:t>, ac </a:t>
            </a:r>
            <a:r>
              <a:rPr lang="en-GB" sz="1200" dirty="0" err="1">
                <a:solidFill>
                  <a:schemeClr val="bg1"/>
                </a:solidFill>
                <a:latin typeface="Arial" panose="020B0604020202020204" pitchFamily="34" charset="0"/>
                <a:cs typeface="Arial" panose="020B0604020202020204" pitchFamily="34" charset="0"/>
              </a:rPr>
              <a:t>mae</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rhaglenni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newid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cynaliadwy</a:t>
            </a:r>
            <a:r>
              <a:rPr lang="en-GB" sz="1200" dirty="0">
                <a:solidFill>
                  <a:schemeClr val="bg1"/>
                </a:solidFill>
                <a:latin typeface="Arial" panose="020B0604020202020204" pitchFamily="34" charset="0"/>
                <a:cs typeface="Arial" panose="020B0604020202020204" pitchFamily="34" charset="0"/>
              </a:rPr>
              <a:t> a </a:t>
            </a:r>
            <a:r>
              <a:rPr lang="en-GB" sz="1200" dirty="0" err="1">
                <a:solidFill>
                  <a:schemeClr val="bg1"/>
                </a:solidFill>
                <a:latin typeface="Arial" panose="020B0604020202020204" pitchFamily="34" charset="0"/>
                <a:cs typeface="Arial" panose="020B0604020202020204" pitchFamily="34" charset="0"/>
              </a:rPr>
              <a:t>grymusrwydd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sicrhau</a:t>
            </a:r>
            <a:r>
              <a:rPr lang="en-GB" sz="1200" dirty="0">
                <a:solidFill>
                  <a:schemeClr val="bg1"/>
                </a:solidFill>
                <a:latin typeface="Arial" panose="020B0604020202020204" pitchFamily="34" charset="0"/>
                <a:cs typeface="Arial" panose="020B0604020202020204" pitchFamily="34" charset="0"/>
              </a:rPr>
              <a:t> bod </a:t>
            </a:r>
            <a:r>
              <a:rPr lang="en-GB" sz="1200" dirty="0" err="1">
                <a:solidFill>
                  <a:schemeClr val="bg1"/>
                </a:solidFill>
                <a:latin typeface="Arial" panose="020B0604020202020204" pitchFamily="34" charset="0"/>
                <a:cs typeface="Arial" panose="020B0604020202020204" pitchFamily="34" charset="0"/>
              </a:rPr>
              <a:t>pobl</a:t>
            </a:r>
            <a:r>
              <a:rPr lang="en-GB" sz="1200" dirty="0">
                <a:solidFill>
                  <a:schemeClr val="bg1"/>
                </a:solidFill>
                <a:latin typeface="Arial" panose="020B0604020202020204" pitchFamily="34" charset="0"/>
                <a:cs typeface="Arial" panose="020B0604020202020204" pitchFamily="34" charset="0"/>
              </a:rPr>
              <a:t> LHDTC+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gallu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ffynnu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trwy</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gydol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bywydau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sicrhau</a:t>
            </a:r>
            <a:r>
              <a:rPr lang="en-GB" sz="1200" dirty="0">
                <a:solidFill>
                  <a:schemeClr val="bg1"/>
                </a:solidFill>
                <a:latin typeface="Arial" panose="020B0604020202020204" pitchFamily="34" charset="0"/>
                <a:cs typeface="Arial" panose="020B0604020202020204" pitchFamily="34" charset="0"/>
              </a:rPr>
              <a:t> bod y </a:t>
            </a:r>
            <a:r>
              <a:rPr lang="en-GB" sz="1200" dirty="0" err="1">
                <a:solidFill>
                  <a:schemeClr val="bg1"/>
                </a:solidFill>
                <a:latin typeface="Arial" panose="020B0604020202020204" pitchFamily="34" charset="0"/>
                <a:cs typeface="Arial" panose="020B0604020202020204" pitchFamily="34" charset="0"/>
              </a:rPr>
              <a:t>byd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clywed</a:t>
            </a:r>
            <a:r>
              <a:rPr lang="en-GB" sz="1200" dirty="0">
                <a:solidFill>
                  <a:schemeClr val="bg1"/>
                </a:solidFill>
                <a:latin typeface="Arial" panose="020B0604020202020204" pitchFamily="34" charset="0"/>
                <a:cs typeface="Arial" panose="020B0604020202020204" pitchFamily="34" charset="0"/>
              </a:rPr>
              <a:t> ac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dysgu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o’n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cymunedau</a:t>
            </a:r>
            <a:r>
              <a:rPr lang="en-GB" sz="1200" dirty="0">
                <a:solidFill>
                  <a:schemeClr val="bg1"/>
                </a:solidFill>
                <a:latin typeface="Arial" panose="020B0604020202020204" pitchFamily="34" charset="0"/>
                <a:cs typeface="Arial" panose="020B0604020202020204" pitchFamily="34" charset="0"/>
              </a:rPr>
              <a:t>, ac bod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gwaith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seilio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tystiolaeth</a:t>
            </a:r>
            <a:r>
              <a:rPr lang="en-GB" sz="1200" dirty="0">
                <a:solidFill>
                  <a:schemeClr val="bg1"/>
                </a:solidFill>
                <a:latin typeface="Arial" panose="020B0604020202020204" pitchFamily="34" charset="0"/>
                <a:cs typeface="Arial" panose="020B0604020202020204" pitchFamily="34" charset="0"/>
              </a:rPr>
              <a:t> ac </a:t>
            </a:r>
            <a:r>
              <a:rPr lang="en-GB" sz="1200" dirty="0" err="1">
                <a:solidFill>
                  <a:schemeClr val="bg1"/>
                </a:solidFill>
                <a:latin typeface="Arial" panose="020B0604020202020204" pitchFamily="34" charset="0"/>
                <a:cs typeface="Arial" panose="020B0604020202020204" pitchFamily="34" charset="0"/>
              </a:rPr>
              <a:t>arbenigedd</a:t>
            </a:r>
            <a:r>
              <a:rPr lang="en-GB" sz="1200" dirty="0">
                <a:solidFill>
                  <a:schemeClr val="bg1"/>
                </a:solidFill>
                <a:latin typeface="Arial" panose="020B0604020202020204" pitchFamily="34" charset="0"/>
                <a:cs typeface="Arial" panose="020B0604020202020204" pitchFamily="34" charset="0"/>
              </a:rPr>
              <a:t>.</a:t>
            </a:r>
          </a:p>
          <a:p>
            <a:endParaRPr lang="en-GB" sz="1200" dirty="0">
              <a:solidFill>
                <a:schemeClr val="bg1"/>
              </a:solidFill>
              <a:latin typeface="Arial" panose="020B0604020202020204" pitchFamily="34" charset="0"/>
              <a:cs typeface="Arial" panose="020B0604020202020204" pitchFamily="34" charset="0"/>
            </a:endParaRPr>
          </a:p>
          <a:p>
            <a:r>
              <a:rPr lang="en-GB" sz="1200" dirty="0">
                <a:solidFill>
                  <a:schemeClr val="bg1"/>
                </a:solidFill>
                <a:latin typeface="Arial" panose="020B0604020202020204" pitchFamily="34" charset="0"/>
                <a:cs typeface="Arial" panose="020B0604020202020204" pitchFamily="34" charset="0"/>
              </a:rPr>
              <a:t>Mae Stonewall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falch</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ddarparu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wybodaeth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cefnogaeth</a:t>
            </a:r>
            <a:r>
              <a:rPr lang="en-GB" sz="1200" dirty="0">
                <a:solidFill>
                  <a:schemeClr val="bg1"/>
                </a:solidFill>
                <a:latin typeface="Arial" panose="020B0604020202020204" pitchFamily="34" charset="0"/>
                <a:cs typeface="Arial" panose="020B0604020202020204" pitchFamily="34" charset="0"/>
              </a:rPr>
              <a:t> a </a:t>
            </a:r>
            <a:r>
              <a:rPr lang="en-GB" sz="1200" dirty="0" err="1">
                <a:solidFill>
                  <a:schemeClr val="bg1"/>
                </a:solidFill>
                <a:latin typeface="Arial" panose="020B0604020202020204" pitchFamily="34" charset="0"/>
                <a:cs typeface="Arial" panose="020B0604020202020204" pitchFamily="34" charset="0"/>
              </a:rPr>
              <a:t>cyngor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cynwysedd</a:t>
            </a:r>
            <a:r>
              <a:rPr lang="en-GB" sz="1200" dirty="0">
                <a:solidFill>
                  <a:schemeClr val="bg1"/>
                </a:solidFill>
                <a:latin typeface="Arial" panose="020B0604020202020204" pitchFamily="34" charset="0"/>
                <a:cs typeface="Arial" panose="020B0604020202020204" pitchFamily="34" charset="0"/>
              </a:rPr>
              <a:t> LHDTC+; </a:t>
            </a:r>
            <a:r>
              <a:rPr lang="en-GB" sz="1200" dirty="0" err="1">
                <a:solidFill>
                  <a:schemeClr val="bg1"/>
                </a:solidFill>
                <a:latin typeface="Arial" panose="020B0604020202020204" pitchFamily="34" charset="0"/>
                <a:cs typeface="Arial" panose="020B0604020202020204" pitchFamily="34" charset="0"/>
              </a:rPr>
              <a:t>gweithio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tuag</a:t>
            </a:r>
            <a:r>
              <a:rPr lang="en-GB" sz="1200" dirty="0">
                <a:solidFill>
                  <a:schemeClr val="bg1"/>
                </a:solidFill>
                <a:latin typeface="Arial" panose="020B0604020202020204" pitchFamily="34" charset="0"/>
                <a:cs typeface="Arial" panose="020B0604020202020204" pitchFamily="34" charset="0"/>
              </a:rPr>
              <a:t> at </a:t>
            </a:r>
            <a:r>
              <a:rPr lang="en-GB" sz="1200" dirty="0" err="1">
                <a:solidFill>
                  <a:schemeClr val="bg1"/>
                </a:solidFill>
                <a:latin typeface="Arial" panose="020B0604020202020204" pitchFamily="34" charset="0"/>
                <a:cs typeface="Arial" panose="020B0604020202020204" pitchFamily="34" charset="0"/>
              </a:rPr>
              <a:t>byd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ble</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ydym</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gyd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rhydd</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fyw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Nid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gyfystirio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cyngor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gyfreithiol</a:t>
            </a:r>
            <a:r>
              <a:rPr lang="en-GB" sz="1200" dirty="0">
                <a:solidFill>
                  <a:schemeClr val="bg1"/>
                </a:solidFill>
                <a:latin typeface="Arial" panose="020B0604020202020204" pitchFamily="34" charset="0"/>
                <a:cs typeface="Arial" panose="020B0604020202020204" pitchFamily="34" charset="0"/>
              </a:rPr>
              <a:t>, ac </a:t>
            </a:r>
            <a:r>
              <a:rPr lang="en-GB" sz="1200" dirty="0" err="1">
                <a:solidFill>
                  <a:schemeClr val="bg1"/>
                </a:solidFill>
                <a:latin typeface="Arial" panose="020B0604020202020204" pitchFamily="34" charset="0"/>
                <a:cs typeface="Arial" panose="020B0604020202020204" pitchFamily="34" charset="0"/>
              </a:rPr>
              <a:t>nid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ydy’n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bwriadu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cymryd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lle</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cyngor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gyfreithiol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unrhyw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pwnc</a:t>
            </a:r>
            <a:r>
              <a:rPr lang="en-GB" sz="1200" dirty="0">
                <a:solidFill>
                  <a:schemeClr val="bg1"/>
                </a:solidFill>
                <a:latin typeface="Arial" panose="020B0604020202020204" pitchFamily="34" charset="0"/>
                <a:cs typeface="Arial" panose="020B0604020202020204" pitchFamily="34" charset="0"/>
              </a:rPr>
              <a:t>.</a:t>
            </a:r>
          </a:p>
          <a:p>
            <a:endParaRPr lang="en-GB" sz="1200" dirty="0">
              <a:solidFill>
                <a:schemeClr val="bg1"/>
              </a:solidFill>
              <a:latin typeface="Arial" panose="020B0604020202020204" pitchFamily="34" charset="0"/>
              <a:cs typeface="Arial" panose="020B0604020202020204" pitchFamily="34" charset="0"/>
            </a:endParaRPr>
          </a:p>
          <a:p>
            <a:r>
              <a:rPr lang="en-GB" sz="1200" dirty="0" err="1">
                <a:solidFill>
                  <a:schemeClr val="bg1"/>
                </a:solidFill>
                <a:latin typeface="Arial" panose="020B0604020202020204" pitchFamily="34" charset="0"/>
                <a:cs typeface="Arial" panose="020B0604020202020204" pitchFamily="34" charset="0"/>
              </a:rPr>
              <a:t>Rhif</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Elusen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Gofrestredig</a:t>
            </a:r>
            <a:r>
              <a:rPr lang="en-GB" sz="1200" dirty="0">
                <a:solidFill>
                  <a:schemeClr val="bg1"/>
                </a:solidFill>
                <a:latin typeface="Arial" panose="020B0604020202020204" pitchFamily="34" charset="0"/>
                <a:cs typeface="Arial" panose="020B0604020202020204" pitchFamily="34" charset="0"/>
              </a:rPr>
              <a:t> 1101255 (</a:t>
            </a:r>
            <a:r>
              <a:rPr lang="en-GB" sz="1200" dirty="0" err="1">
                <a:solidFill>
                  <a:schemeClr val="bg1"/>
                </a:solidFill>
                <a:latin typeface="Arial" panose="020B0604020202020204" pitchFamily="34" charset="0"/>
                <a:cs typeface="Arial" panose="020B0604020202020204" pitchFamily="34" charset="0"/>
              </a:rPr>
              <a:t>Lloegr</a:t>
            </a:r>
            <a:r>
              <a:rPr lang="en-GB" sz="1200" dirty="0">
                <a:solidFill>
                  <a:schemeClr val="bg1"/>
                </a:solidFill>
                <a:latin typeface="Arial" panose="020B0604020202020204" pitchFamily="34" charset="0"/>
                <a:cs typeface="Arial" panose="020B0604020202020204" pitchFamily="34" charset="0"/>
              </a:rPr>
              <a:t> a Cymru) a SC039681 (</a:t>
            </a:r>
            <a:r>
              <a:rPr lang="en-GB" sz="1200" dirty="0" err="1">
                <a:solidFill>
                  <a:schemeClr val="bg1"/>
                </a:solidFill>
                <a:latin typeface="Arial" panose="020B0604020202020204" pitchFamily="34" charset="0"/>
                <a:cs typeface="Arial" panose="020B0604020202020204" pitchFamily="34" charset="0"/>
              </a:rPr>
              <a:t>Yr</a:t>
            </a:r>
            <a:r>
              <a:rPr lang="en-GB" sz="1200" dirty="0">
                <a:solidFill>
                  <a:schemeClr val="bg1"/>
                </a:solidFill>
                <a:latin typeface="Arial" panose="020B0604020202020204" pitchFamily="34" charset="0"/>
                <a:cs typeface="Arial" panose="020B0604020202020204" pitchFamily="34" charset="0"/>
              </a:rPr>
              <a:t> Alban)</a:t>
            </a:r>
          </a:p>
        </p:txBody>
      </p:sp>
    </p:spTree>
    <p:extLst>
      <p:ext uri="{BB962C8B-B14F-4D97-AF65-F5344CB8AC3E}">
        <p14:creationId xmlns:p14="http://schemas.microsoft.com/office/powerpoint/2010/main" val="203295153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8A1D69-FBED-475C-AB7B-1D560E391A79}"/>
              </a:ext>
            </a:extLst>
          </p:cNvPr>
          <p:cNvSpPr txBox="1"/>
          <p:nvPr/>
        </p:nvSpPr>
        <p:spPr>
          <a:xfrm>
            <a:off x="1075595" y="2062546"/>
            <a:ext cx="6754353" cy="1372972"/>
          </a:xfrm>
          <a:prstGeom prst="rect">
            <a:avLst/>
          </a:prstGeom>
          <a:noFill/>
        </p:spPr>
        <p:txBody>
          <a:bodyPr wrap="square" rtlCol="0">
            <a:spAutoFit/>
          </a:bodyPr>
          <a:lstStyle/>
          <a:p>
            <a:r>
              <a:rPr lang="cy-GB" sz="2800" b="0" i="0" u="sng" strike="noStrike" cap="none" baseline="0" dirty="0">
                <a:solidFill>
                  <a:srgbClr val="000000"/>
                </a:solidFill>
                <a:effectLst/>
                <a:uFill>
                  <a:solidFill>
                    <a:srgbClr val="000000"/>
                  </a:solidFill>
                </a:uFill>
                <a:latin typeface="Arial"/>
              </a:rPr>
              <a:t>Amcan Dysgu:</a:t>
            </a:r>
            <a:r>
              <a:rPr lang="cy-GB" sz="2800" b="0" i="0" strike="noStrike" cap="none" baseline="0" dirty="0">
                <a:solidFill>
                  <a:srgbClr val="000000"/>
                </a:solidFill>
                <a:effectLst/>
                <a:uFill>
                  <a:solidFill>
                    <a:srgbClr val="000000"/>
                  </a:solidFill>
                </a:uFill>
                <a:latin typeface="Arial"/>
              </a:rPr>
              <a:t> </a:t>
            </a:r>
            <a:r>
              <a:rPr lang="cy-GB" sz="2800" b="0" i="0" u="none" strike="noStrike" cap="none" baseline="0" dirty="0">
                <a:solidFill>
                  <a:srgbClr val="000000"/>
                </a:solidFill>
                <a:effectLst/>
                <a:uFillTx/>
                <a:latin typeface="Arial"/>
              </a:rPr>
              <a:t>Gallu cymharu'r iaith a ddefnyddir mewn cerddi gyda themâu tebyg</a:t>
            </a:r>
          </a:p>
        </p:txBody>
      </p:sp>
    </p:spTree>
    <p:extLst>
      <p:ext uri="{BB962C8B-B14F-4D97-AF65-F5344CB8AC3E}">
        <p14:creationId xmlns:p14="http://schemas.microsoft.com/office/powerpoint/2010/main" val="155281863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482600" y="398197"/>
            <a:ext cx="7119112" cy="823783"/>
          </a:xfrm>
          <a:prstGeom prst="rect">
            <a:avLst/>
          </a:prstGeom>
          <a:noFill/>
        </p:spPr>
        <p:txBody>
          <a:bodyPr wrap="square" rtlCol="0">
            <a:spAutoFit/>
          </a:bodyPr>
          <a:lstStyle/>
          <a:p>
            <a:r>
              <a:rPr lang="cy-GB" sz="2400" b="0" i="0" u="sng" strike="noStrike" cap="none" baseline="0">
                <a:solidFill>
                  <a:srgbClr val="000000"/>
                </a:solidFill>
                <a:effectLst/>
                <a:uFill>
                  <a:solidFill>
                    <a:srgbClr val="000000"/>
                  </a:solidFill>
                </a:uFill>
                <a:latin typeface="Arial"/>
              </a:rPr>
              <a:t>Amcan Dysgu: Gallu cymharu'r iaith a ddefnyddir mewn cerddi gyda themâu tebyg</a:t>
            </a:r>
          </a:p>
        </p:txBody>
      </p:sp>
      <p:sp>
        <p:nvSpPr>
          <p:cNvPr id="2" name="TextBox 1">
            <a:extLst>
              <a:ext uri="{FF2B5EF4-FFF2-40B4-BE49-F238E27FC236}">
                <a16:creationId xmlns:a16="http://schemas.microsoft.com/office/drawing/2014/main" id="{750A1CE6-F6E1-4120-931A-3DB0F04BF6BB}"/>
              </a:ext>
            </a:extLst>
          </p:cNvPr>
          <p:cNvSpPr txBox="1"/>
          <p:nvPr/>
        </p:nvSpPr>
        <p:spPr>
          <a:xfrm>
            <a:off x="254000" y="1603484"/>
            <a:ext cx="8890000" cy="4401205"/>
          </a:xfrm>
          <a:prstGeom prst="rect">
            <a:avLst/>
          </a:prstGeom>
          <a:noFill/>
        </p:spPr>
        <p:txBody>
          <a:bodyPr wrap="square" rtlCol="0">
            <a:spAutoFit/>
          </a:bodyPr>
          <a:lstStyle/>
          <a:p>
            <a:r>
              <a:rPr lang="cy-GB" sz="2800" b="1" i="0" u="none" strike="noStrike" cap="none" baseline="0" dirty="0" err="1">
                <a:solidFill>
                  <a:srgbClr val="000000"/>
                </a:solidFill>
                <a:effectLst/>
                <a:uFillTx/>
                <a:latin typeface="Arial"/>
              </a:rPr>
              <a:t>Before</a:t>
            </a:r>
            <a:r>
              <a:rPr lang="cy-GB" sz="2800" b="1" i="0" u="none" strike="noStrike" cap="none" baseline="0" dirty="0">
                <a:solidFill>
                  <a:srgbClr val="000000"/>
                </a:solidFill>
                <a:effectLst/>
                <a:uFillTx/>
                <a:latin typeface="Arial"/>
              </a:rPr>
              <a:t> You </a:t>
            </a:r>
            <a:r>
              <a:rPr lang="cy-GB" sz="2800" b="1" i="0" u="none" strike="noStrike" cap="none" baseline="0" dirty="0" err="1">
                <a:solidFill>
                  <a:srgbClr val="000000"/>
                </a:solidFill>
                <a:effectLst/>
                <a:uFillTx/>
                <a:latin typeface="Arial"/>
              </a:rPr>
              <a:t>Were</a:t>
            </a:r>
            <a:r>
              <a:rPr lang="cy-GB" sz="2800" b="1" i="0" u="none" strike="noStrike" cap="none" baseline="0" dirty="0">
                <a:solidFill>
                  <a:srgbClr val="000000"/>
                </a:solidFill>
                <a:effectLst/>
                <a:uFillTx/>
                <a:latin typeface="Arial"/>
              </a:rPr>
              <a:t> </a:t>
            </a:r>
            <a:r>
              <a:rPr lang="cy-GB" sz="2800" b="1" i="0" u="none" strike="noStrike" cap="none" baseline="0" dirty="0" err="1">
                <a:solidFill>
                  <a:srgbClr val="000000"/>
                </a:solidFill>
                <a:effectLst/>
                <a:uFillTx/>
                <a:latin typeface="Arial"/>
              </a:rPr>
              <a:t>Mine</a:t>
            </a:r>
            <a:r>
              <a:rPr lang="cy-GB" sz="2800" b="1" i="0" u="none" strike="noStrike" cap="none" baseline="0" dirty="0">
                <a:solidFill>
                  <a:srgbClr val="000000"/>
                </a:solidFill>
                <a:effectLst/>
                <a:uFillTx/>
                <a:latin typeface="Arial"/>
              </a:rPr>
              <a:t> – </a:t>
            </a:r>
          </a:p>
          <a:p>
            <a:r>
              <a:rPr lang="cy-GB" sz="2800" b="0" i="0" u="none" strike="noStrike" cap="none" baseline="0" dirty="0">
                <a:solidFill>
                  <a:srgbClr val="000000"/>
                </a:solidFill>
                <a:effectLst/>
                <a:uFillTx/>
                <a:latin typeface="Arial"/>
              </a:rPr>
              <a:t>cerdd gan Carol Ann </a:t>
            </a:r>
            <a:r>
              <a:rPr lang="cy-GB" sz="2800" b="0" i="0" u="none" strike="noStrike" cap="none" baseline="0" dirty="0" err="1">
                <a:solidFill>
                  <a:srgbClr val="000000"/>
                </a:solidFill>
                <a:effectLst/>
                <a:uFillTx/>
                <a:latin typeface="Arial"/>
              </a:rPr>
              <a:t>Duffy</a:t>
            </a:r>
            <a:endParaRPr lang="cy-GB" sz="2800" b="0" i="0" u="none" strike="noStrike" cap="none" baseline="0" dirty="0">
              <a:solidFill>
                <a:srgbClr val="000000"/>
              </a:solidFill>
              <a:effectLst/>
              <a:uFillTx/>
              <a:latin typeface="Arial"/>
            </a:endParaRPr>
          </a:p>
          <a:p>
            <a:endParaRPr lang="en-GB" sz="2800" b="1" dirty="0">
              <a:latin typeface="Arial" panose="020B0604020202020204" pitchFamily="34" charset="0"/>
              <a:cs typeface="Arial" panose="020B0604020202020204" pitchFamily="34" charset="0"/>
            </a:endParaRPr>
          </a:p>
          <a:p>
            <a:r>
              <a:rPr lang="cy-GB" sz="2800" b="1" i="0" u="none" strike="noStrike" cap="none" baseline="0" dirty="0" err="1">
                <a:solidFill>
                  <a:srgbClr val="000000"/>
                </a:solidFill>
                <a:effectLst/>
                <a:uFillTx/>
                <a:latin typeface="Arial"/>
              </a:rPr>
              <a:t>what</a:t>
            </a:r>
            <a:r>
              <a:rPr lang="cy-GB" sz="2800" b="1" i="0" u="none" strike="noStrike" cap="none" baseline="0" dirty="0">
                <a:solidFill>
                  <a:srgbClr val="000000"/>
                </a:solidFill>
                <a:effectLst/>
                <a:uFillTx/>
                <a:latin typeface="Arial"/>
              </a:rPr>
              <a:t> </a:t>
            </a:r>
            <a:r>
              <a:rPr lang="cy-GB" sz="2800" b="1" i="0" u="none" strike="noStrike" cap="none" baseline="0" dirty="0" err="1">
                <a:solidFill>
                  <a:srgbClr val="000000"/>
                </a:solidFill>
                <a:effectLst/>
                <a:uFillTx/>
                <a:latin typeface="Arial"/>
              </a:rPr>
              <a:t>my</a:t>
            </a:r>
            <a:r>
              <a:rPr lang="cy-GB" sz="2800" b="1" i="0" u="none" strike="noStrike" cap="none" baseline="0" dirty="0">
                <a:solidFill>
                  <a:srgbClr val="000000"/>
                </a:solidFill>
                <a:effectLst/>
                <a:uFillTx/>
                <a:latin typeface="Arial"/>
              </a:rPr>
              <a:t> </a:t>
            </a:r>
            <a:r>
              <a:rPr lang="cy-GB" sz="2800" b="1" i="0" u="none" strike="noStrike" cap="none" baseline="0" dirty="0" err="1">
                <a:solidFill>
                  <a:srgbClr val="000000"/>
                </a:solidFill>
                <a:effectLst/>
                <a:uFillTx/>
                <a:latin typeface="Arial"/>
              </a:rPr>
              <a:t>mother</a:t>
            </a:r>
            <a:r>
              <a:rPr lang="cy-GB" sz="2800" b="1" i="0" u="none" strike="noStrike" cap="none" baseline="0" dirty="0">
                <a:solidFill>
                  <a:srgbClr val="000000"/>
                </a:solidFill>
                <a:effectLst/>
                <a:uFillTx/>
                <a:latin typeface="Arial"/>
              </a:rPr>
              <a:t> (a </a:t>
            </a:r>
            <a:r>
              <a:rPr lang="cy-GB" sz="2800" b="1" i="0" u="none" strike="noStrike" cap="none" baseline="0" dirty="0" err="1">
                <a:solidFill>
                  <a:srgbClr val="000000"/>
                </a:solidFill>
                <a:effectLst/>
                <a:uFillTx/>
                <a:latin typeface="Arial"/>
              </a:rPr>
              <a:t>poet</a:t>
            </a:r>
            <a:r>
              <a:rPr lang="cy-GB" sz="2800" b="1" i="0" u="none" strike="noStrike" cap="none" baseline="0" dirty="0">
                <a:solidFill>
                  <a:srgbClr val="000000"/>
                </a:solidFill>
                <a:effectLst/>
                <a:uFillTx/>
                <a:latin typeface="Arial"/>
              </a:rPr>
              <a:t>) </a:t>
            </a:r>
            <a:r>
              <a:rPr lang="cy-GB" sz="2800" b="1" i="0" u="none" strike="noStrike" cap="none" baseline="0" dirty="0" err="1">
                <a:solidFill>
                  <a:srgbClr val="000000"/>
                </a:solidFill>
                <a:effectLst/>
                <a:uFillTx/>
                <a:latin typeface="Arial"/>
              </a:rPr>
              <a:t>might</a:t>
            </a:r>
            <a:r>
              <a:rPr lang="cy-GB" sz="2800" b="1" i="0" u="none" strike="noStrike" cap="none" baseline="0" dirty="0">
                <a:solidFill>
                  <a:srgbClr val="000000"/>
                </a:solidFill>
                <a:effectLst/>
                <a:uFillTx/>
                <a:latin typeface="Arial"/>
              </a:rPr>
              <a:t> </a:t>
            </a:r>
            <a:r>
              <a:rPr lang="cy-GB" sz="2800" b="1" i="0" u="none" strike="noStrike" cap="none" baseline="0" dirty="0" err="1">
                <a:solidFill>
                  <a:srgbClr val="000000"/>
                </a:solidFill>
                <a:effectLst/>
                <a:uFillTx/>
                <a:latin typeface="Arial"/>
              </a:rPr>
              <a:t>say</a:t>
            </a:r>
            <a:r>
              <a:rPr lang="cy-GB" sz="2800" b="1" i="0" u="none" strike="noStrike" cap="none" baseline="0" dirty="0">
                <a:solidFill>
                  <a:srgbClr val="000000"/>
                </a:solidFill>
                <a:effectLst/>
                <a:uFillTx/>
                <a:latin typeface="Arial"/>
              </a:rPr>
              <a:t> – </a:t>
            </a:r>
          </a:p>
          <a:p>
            <a:r>
              <a:rPr lang="cy-GB" sz="2800" b="0" i="0" u="none" strike="noStrike" cap="none" baseline="0" dirty="0">
                <a:solidFill>
                  <a:srgbClr val="000000"/>
                </a:solidFill>
                <a:effectLst/>
                <a:uFillTx/>
                <a:latin typeface="Arial"/>
              </a:rPr>
              <a:t>cerdd gan Mary Jean Chan</a:t>
            </a:r>
          </a:p>
          <a:p>
            <a:endParaRPr lang="en-GB" sz="2800" b="1" dirty="0">
              <a:latin typeface="Arial" panose="020B0604020202020204" pitchFamily="34" charset="0"/>
              <a:cs typeface="Arial" panose="020B0604020202020204" pitchFamily="34" charset="0"/>
            </a:endParaRPr>
          </a:p>
          <a:p>
            <a:r>
              <a:rPr lang="cy-GB" sz="2800" b="0" i="0" u="none" strike="noStrike" cap="none" baseline="0" dirty="0">
                <a:solidFill>
                  <a:srgbClr val="FF0000"/>
                </a:solidFill>
                <a:effectLst/>
                <a:uFillTx/>
                <a:latin typeface="Arial"/>
              </a:rPr>
              <a:t>Nodwch:</a:t>
            </a:r>
          </a:p>
          <a:p>
            <a:r>
              <a:rPr lang="cy-GB" sz="2800" b="0" i="0" u="none" strike="noStrike" cap="none" baseline="0" dirty="0">
                <a:solidFill>
                  <a:srgbClr val="FF0000"/>
                </a:solidFill>
                <a:effectLst/>
                <a:uFillTx/>
                <a:latin typeface="Arial"/>
              </a:rPr>
              <a:t>•	Y thema gyffredin</a:t>
            </a:r>
          </a:p>
          <a:p>
            <a:r>
              <a:rPr lang="cy-GB" sz="2800" b="0" i="0" u="none" strike="noStrike" cap="none" baseline="0" dirty="0">
                <a:solidFill>
                  <a:srgbClr val="FF0000"/>
                </a:solidFill>
                <a:effectLst/>
                <a:uFillTx/>
                <a:latin typeface="Arial"/>
              </a:rPr>
              <a:t>•	Tebygrwydd a gwahaniaethau yn y defnydd o iaith</a:t>
            </a:r>
          </a:p>
          <a:p>
            <a:pPr marL="457200" indent="-457200">
              <a:buFont typeface="Arial" panose="020B0604020202020204" pitchFamily="34" charset="0"/>
              <a:buChar char="•"/>
            </a:pPr>
            <a:r>
              <a:rPr lang="cy-GB" sz="2800" b="0" i="0" u="none" strike="noStrike" cap="none" baseline="0" dirty="0">
                <a:solidFill>
                  <a:srgbClr val="FF0000"/>
                </a:solidFill>
                <a:effectLst/>
                <a:uFillTx/>
                <a:latin typeface="Arial"/>
              </a:rPr>
              <a:t>Y cyfeiriadau diwylliannol</a:t>
            </a:r>
          </a:p>
        </p:txBody>
      </p:sp>
      <p:pic>
        <p:nvPicPr>
          <p:cNvPr id="8" name="Picture 7"/>
          <p:cNvPicPr/>
          <p:nvPr/>
        </p:nvPicPr>
        <p:blipFill>
          <a:blip r:embed="rId3">
            <a:extLst>
              <a:ext uri="{28A0092B-C50C-407E-A947-70E740481C1C}">
                <a14:useLocalDpi xmlns:a14="http://schemas.microsoft.com/office/drawing/2010/main"/>
              </a:ext>
            </a:extLst>
          </a:blip>
          <a:stretch>
            <a:fillRect/>
          </a:stretch>
        </p:blipFill>
        <p:spPr bwMode="auto">
          <a:xfrm>
            <a:off x="6734814" y="1715172"/>
            <a:ext cx="1993595" cy="2987393"/>
          </a:xfrm>
          <a:prstGeom prst="rect">
            <a:avLst/>
          </a:prstGeom>
          <a:noFill/>
          <a:ln>
            <a:noFill/>
          </a:ln>
        </p:spPr>
      </p:pic>
    </p:spTree>
    <p:extLst>
      <p:ext uri="{BB962C8B-B14F-4D97-AF65-F5344CB8AC3E}">
        <p14:creationId xmlns:p14="http://schemas.microsoft.com/office/powerpoint/2010/main" val="362914660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482600" y="398197"/>
            <a:ext cx="7119112" cy="823783"/>
          </a:xfrm>
          <a:prstGeom prst="rect">
            <a:avLst/>
          </a:prstGeom>
          <a:noFill/>
        </p:spPr>
        <p:txBody>
          <a:bodyPr wrap="square" rtlCol="0">
            <a:spAutoFit/>
          </a:bodyPr>
          <a:lstStyle/>
          <a:p>
            <a:r>
              <a:rPr lang="cy-GB" sz="2400" b="0" i="0" u="sng" strike="noStrike" cap="none" baseline="0">
                <a:solidFill>
                  <a:srgbClr val="000000"/>
                </a:solidFill>
                <a:effectLst/>
                <a:uFill>
                  <a:solidFill>
                    <a:srgbClr val="000000"/>
                  </a:solidFill>
                </a:uFill>
                <a:latin typeface="Arial"/>
              </a:rPr>
              <a:t>Amcan Dysgu: Gallu cymharu'r iaith a ddefnyddir mewn cerddi gyda themâu tebyg</a:t>
            </a:r>
          </a:p>
        </p:txBody>
      </p:sp>
      <p:sp>
        <p:nvSpPr>
          <p:cNvPr id="2" name="TextBox 1">
            <a:extLst>
              <a:ext uri="{FF2B5EF4-FFF2-40B4-BE49-F238E27FC236}">
                <a16:creationId xmlns:a16="http://schemas.microsoft.com/office/drawing/2014/main" id="{750A1CE6-F6E1-4120-931A-3DB0F04BF6BB}"/>
              </a:ext>
            </a:extLst>
          </p:cNvPr>
          <p:cNvSpPr txBox="1"/>
          <p:nvPr/>
        </p:nvSpPr>
        <p:spPr>
          <a:xfrm>
            <a:off x="254000" y="1811855"/>
            <a:ext cx="5417522" cy="3081559"/>
          </a:xfrm>
          <a:prstGeom prst="rect">
            <a:avLst/>
          </a:prstGeom>
          <a:noFill/>
        </p:spPr>
        <p:txBody>
          <a:bodyPr wrap="square" rtlCol="0">
            <a:spAutoFit/>
          </a:bodyPr>
          <a:lstStyle/>
          <a:p>
            <a:r>
              <a:rPr lang="cy-GB" sz="2800" b="0" i="0" u="none" strike="noStrike" cap="none" baseline="0">
                <a:solidFill>
                  <a:srgbClr val="000000"/>
                </a:solidFill>
                <a:effectLst/>
                <a:uFillTx/>
                <a:latin typeface="Arial"/>
              </a:rPr>
              <a:t>Beth oedd y thema gyffredin?</a:t>
            </a:r>
          </a:p>
          <a:p>
            <a:endParaRPr lang="en-GB" sz="2800">
              <a:latin typeface="Arial" panose="020B0604020202020204" pitchFamily="34" charset="0"/>
              <a:cs typeface="Arial" panose="020B0604020202020204" pitchFamily="34" charset="0"/>
            </a:endParaRPr>
          </a:p>
          <a:p>
            <a:r>
              <a:rPr lang="cy-GB" sz="2800" b="0" i="0" u="none" strike="noStrike" cap="none" baseline="0">
                <a:solidFill>
                  <a:srgbClr val="000000"/>
                </a:solidFill>
                <a:effectLst/>
                <a:uFillTx/>
                <a:latin typeface="Arial"/>
              </a:rPr>
              <a:t>Beth oedd yn wahanol am y cerddi o ran strwythur ac iaith? </a:t>
            </a:r>
          </a:p>
          <a:p>
            <a:endParaRPr lang="en-GB" sz="2800">
              <a:latin typeface="Arial" panose="020B0604020202020204" pitchFamily="34" charset="0"/>
              <a:cs typeface="Arial" panose="020B0604020202020204" pitchFamily="34" charset="0"/>
            </a:endParaRPr>
          </a:p>
          <a:p>
            <a:r>
              <a:rPr lang="cy-GB" sz="2800" b="0" i="0" u="none" strike="noStrike" cap="none" baseline="0">
                <a:solidFill>
                  <a:srgbClr val="000000"/>
                </a:solidFill>
                <a:effectLst/>
                <a:uFillTx/>
                <a:latin typeface="Arial"/>
              </a:rPr>
              <a:t>Beth oedd yr effaith?</a:t>
            </a:r>
          </a:p>
          <a:p>
            <a:endParaRPr lang="en-GB" sz="2800" b="1">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666109" y="3672979"/>
            <a:ext cx="2220591" cy="1979722"/>
          </a:xfrm>
          <a:prstGeom prst="rect">
            <a:avLst/>
          </a:prstGeom>
        </p:spPr>
      </p:pic>
      <p:pic>
        <p:nvPicPr>
          <p:cNvPr id="8" name="Picture 7" descr="Image result for mary jean chan"/>
          <p:cNvPicPr/>
          <p:nvPr/>
        </p:nvPicPr>
        <p:blipFill>
          <a:blip r:embed="rId4">
            <a:extLst>
              <a:ext uri="{28A0092B-C50C-407E-A947-70E740481C1C}">
                <a14:useLocalDpi xmlns:a14="http://schemas.microsoft.com/office/drawing/2010/main"/>
              </a:ext>
            </a:extLst>
          </a:blip>
          <a:stretch>
            <a:fillRect/>
          </a:stretch>
        </p:blipFill>
        <p:spPr bwMode="auto">
          <a:xfrm>
            <a:off x="5666109" y="1586180"/>
            <a:ext cx="2209800" cy="2036445"/>
          </a:xfrm>
          <a:prstGeom prst="rect">
            <a:avLst/>
          </a:prstGeom>
          <a:noFill/>
          <a:ln>
            <a:noFill/>
          </a:ln>
        </p:spPr>
      </p:pic>
    </p:spTree>
    <p:extLst>
      <p:ext uri="{BB962C8B-B14F-4D97-AF65-F5344CB8AC3E}">
        <p14:creationId xmlns:p14="http://schemas.microsoft.com/office/powerpoint/2010/main" val="221951630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0A1CE6-F6E1-4120-931A-3DB0F04BF6BB}"/>
              </a:ext>
            </a:extLst>
          </p:cNvPr>
          <p:cNvSpPr txBox="1"/>
          <p:nvPr/>
        </p:nvSpPr>
        <p:spPr>
          <a:xfrm>
            <a:off x="3009900" y="1913486"/>
            <a:ext cx="6140235" cy="1800119"/>
          </a:xfrm>
          <a:prstGeom prst="rect">
            <a:avLst/>
          </a:prstGeom>
          <a:noFill/>
        </p:spPr>
        <p:txBody>
          <a:bodyPr wrap="square" rtlCol="0">
            <a:spAutoFit/>
          </a:bodyPr>
          <a:lstStyle/>
          <a:p>
            <a:r>
              <a:rPr lang="cy-GB" sz="2800" b="0" i="0" u="none" strike="noStrike" cap="none" baseline="0">
                <a:solidFill>
                  <a:srgbClr val="000000"/>
                </a:solidFill>
                <a:effectLst/>
                <a:uFillTx/>
                <a:latin typeface="Arial"/>
              </a:rPr>
              <a:t>Beth yw nodweddion cyffredin </a:t>
            </a:r>
            <a:r>
              <a:rPr lang="cy-GB" sz="2800" b="0" i="1" u="none" strike="noStrike" cap="none" baseline="0">
                <a:solidFill>
                  <a:srgbClr val="000000"/>
                </a:solidFill>
                <a:effectLst/>
                <a:uFillTx/>
                <a:latin typeface="Arial"/>
              </a:rPr>
              <a:t>When You Were Mine</a:t>
            </a:r>
            <a:r>
              <a:rPr lang="cy-GB" sz="2800" b="0" i="0" u="none" strike="noStrike" cap="none" baseline="0">
                <a:solidFill>
                  <a:srgbClr val="000000"/>
                </a:solidFill>
                <a:effectLst/>
                <a:uFillTx/>
                <a:latin typeface="Arial"/>
              </a:rPr>
              <a:t> gan Carol Ann Duffy a </a:t>
            </a:r>
            <a:r>
              <a:rPr lang="cy-GB" sz="2800" b="0" i="1" u="none" strike="noStrike" cap="none" baseline="0">
                <a:solidFill>
                  <a:srgbClr val="000000"/>
                </a:solidFill>
                <a:effectLst/>
                <a:uFillTx/>
                <a:latin typeface="Arial"/>
              </a:rPr>
              <a:t>what my mother (a poet) might say </a:t>
            </a:r>
            <a:r>
              <a:rPr lang="cy-GB" sz="2800" b="0" i="0" u="none" strike="noStrike" cap="none" baseline="0">
                <a:solidFill>
                  <a:srgbClr val="000000"/>
                </a:solidFill>
                <a:effectLst/>
                <a:uFillTx/>
                <a:latin typeface="Arial"/>
              </a:rPr>
              <a:t>gan Mary Jean Chan?</a:t>
            </a:r>
          </a:p>
        </p:txBody>
      </p:sp>
      <p:pic>
        <p:nvPicPr>
          <p:cNvPr id="11" name="Picture 10">
            <a:extLst>
              <a:ext uri="{FF2B5EF4-FFF2-40B4-BE49-F238E27FC236}">
                <a16:creationId xmlns:a16="http://schemas.microsoft.com/office/drawing/2014/main" id="{D8B3F26A-CB5D-437D-949C-786F8AFD5E7A}"/>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47920" y="1108007"/>
            <a:ext cx="2861980" cy="2860608"/>
          </a:xfrm>
          <a:prstGeom prst="rect">
            <a:avLst/>
          </a:prstGeom>
        </p:spPr>
      </p:pic>
      <p:sp>
        <p:nvSpPr>
          <p:cNvPr id="8" name="TextBox 7">
            <a:extLst>
              <a:ext uri="{FF2B5EF4-FFF2-40B4-BE49-F238E27FC236}">
                <a16:creationId xmlns:a16="http://schemas.microsoft.com/office/drawing/2014/main" id="{3349018C-CE53-4718-8045-7CBF94F85FC6}"/>
              </a:ext>
            </a:extLst>
          </p:cNvPr>
          <p:cNvSpPr txBox="1"/>
          <p:nvPr/>
        </p:nvSpPr>
        <p:spPr>
          <a:xfrm>
            <a:off x="482600" y="398197"/>
            <a:ext cx="7119112" cy="823783"/>
          </a:xfrm>
          <a:prstGeom prst="rect">
            <a:avLst/>
          </a:prstGeom>
          <a:noFill/>
        </p:spPr>
        <p:txBody>
          <a:bodyPr wrap="square" rtlCol="0">
            <a:spAutoFit/>
          </a:bodyPr>
          <a:lstStyle/>
          <a:p>
            <a:r>
              <a:rPr lang="cy-GB" sz="2400" b="0" i="0" u="sng" strike="noStrike" cap="none" baseline="0">
                <a:solidFill>
                  <a:srgbClr val="000000"/>
                </a:solidFill>
                <a:effectLst/>
                <a:uFill>
                  <a:solidFill>
                    <a:srgbClr val="000000"/>
                  </a:solidFill>
                </a:uFill>
                <a:latin typeface="Arial"/>
              </a:rPr>
              <a:t>Amcan Dysgu: Gallu cymharu'r iaith a ddefnyddir mewn cerddi gyda themâu tebyg</a:t>
            </a:r>
          </a:p>
        </p:txBody>
      </p:sp>
    </p:spTree>
    <p:extLst>
      <p:ext uri="{BB962C8B-B14F-4D97-AF65-F5344CB8AC3E}">
        <p14:creationId xmlns:p14="http://schemas.microsoft.com/office/powerpoint/2010/main" val="383713921"/>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Microsoft Windows NT 10.0"/>
  <p:tag name="AS_RELEASE_DATE" val="2017.10.31"/>
  <p:tag name="AS_TITLE" val="Aspose.Slides for Java"/>
  <p:tag name="AS_VERSION" val="17.10"/>
</p:tagLst>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836</Words>
  <Application>Microsoft Office PowerPoint</Application>
  <PresentationFormat>On-screen Show (4:3)</PresentationFormat>
  <Paragraphs>59</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2022-11-10T09:41:35Z</dcterms:created>
  <dcterms:modified xsi:type="dcterms:W3CDTF">2022-11-10T09:41:57Z</dcterms:modified>
</cp:coreProperties>
</file>