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78" r:id="rId2"/>
    <p:sldId id="256" r:id="rId3"/>
    <p:sldId id="277" r:id="rId4"/>
    <p:sldId id="259" r:id="rId5"/>
    <p:sldId id="271" r:id="rId6"/>
    <p:sldId id="272" r:id="rId7"/>
    <p:sldId id="273" r:id="rId8"/>
    <p:sldId id="260" r:id="rId9"/>
    <p:sldId id="261" r:id="rId10"/>
    <p:sldId id="262" r:id="rId11"/>
    <p:sldId id="274" r:id="rId12"/>
    <p:sldId id="263" r:id="rId13"/>
    <p:sldId id="264" r:id="rId14"/>
    <p:sldId id="275" r:id="rId15"/>
    <p:sldId id="265" r:id="rId16"/>
    <p:sldId id="269" r:id="rId17"/>
    <p:sldId id="276" r:id="rId18"/>
    <p:sldId id="266" r:id="rId19"/>
    <p:sldId id="267"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279989"/>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0B457-560C-4D5B-BB5C-89C8D246D6AD}" v="9" dt="2022-09-26T17:04:13.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47663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424028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356760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258003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345193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Who is in your family? Students share who is in their family.</a:t>
            </a:r>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248365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discuss how each family is similar to and different from their family.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16</a:t>
            </a:fld>
            <a:endParaRPr lang="en-US"/>
          </a:p>
        </p:txBody>
      </p:sp>
    </p:spTree>
    <p:extLst>
      <p:ext uri="{BB962C8B-B14F-4D97-AF65-F5344CB8AC3E}">
        <p14:creationId xmlns:p14="http://schemas.microsoft.com/office/powerpoint/2010/main" val="242601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to discuss how each family is similar to and different from their family.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17</a:t>
            </a:fld>
            <a:endParaRPr lang="en-US"/>
          </a:p>
        </p:txBody>
      </p:sp>
    </p:spTree>
    <p:extLst>
      <p:ext uri="{BB962C8B-B14F-4D97-AF65-F5344CB8AC3E}">
        <p14:creationId xmlns:p14="http://schemas.microsoft.com/office/powerpoint/2010/main" val="95515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create a family portrait and then label it – see the lesson plan for differentiated activity.</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18</a:t>
            </a:fld>
            <a:endParaRPr lang="en-US"/>
          </a:p>
        </p:txBody>
      </p:sp>
    </p:spTree>
    <p:extLst>
      <p:ext uri="{BB962C8B-B14F-4D97-AF65-F5344CB8AC3E}">
        <p14:creationId xmlns:p14="http://schemas.microsoft.com/office/powerpoint/2010/main" val="255100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Share the family portraits, talk about who is in each </a:t>
            </a:r>
            <a:r>
              <a:rPr lang="en-GB" sz="1200" b="0" i="0" u="none" strike="noStrike" kern="1200" baseline="0" dirty="0">
                <a:solidFill>
                  <a:schemeClr val="tx1"/>
                </a:solidFill>
                <a:latin typeface="+mn-lt"/>
                <a:ea typeface="+mn-ea"/>
                <a:cs typeface="+mn-cs"/>
              </a:rPr>
              <a:t>person’s family. </a:t>
            </a:r>
            <a:r>
              <a:rPr lang="en-US" sz="1200" b="0" i="0" u="none" strike="noStrike" kern="1200" baseline="0" dirty="0">
                <a:solidFill>
                  <a:schemeClr val="tx1"/>
                </a:solidFill>
                <a:latin typeface="+mn-lt"/>
                <a:ea typeface="+mn-ea"/>
                <a:cs typeface="+mn-cs"/>
              </a:rPr>
              <a:t>How are our families different, how are they similar?</a:t>
            </a:r>
          </a:p>
        </p:txBody>
      </p:sp>
      <p:sp>
        <p:nvSpPr>
          <p:cNvPr id="4" name="Slide Number Placeholder 3"/>
          <p:cNvSpPr>
            <a:spLocks noGrp="1"/>
          </p:cNvSpPr>
          <p:nvPr>
            <p:ph type="sldNum" sz="quarter" idx="10"/>
          </p:nvPr>
        </p:nvSpPr>
        <p:spPr/>
        <p:txBody>
          <a:bodyPr/>
          <a:lstStyle/>
          <a:p>
            <a:fld id="{D1ADB596-D218-9D43-A4EC-2B51BE929992}" type="slidenum">
              <a:rPr lang="en-US" smtClean="0"/>
              <a:t>19</a:t>
            </a:fld>
            <a:endParaRPr lang="en-US"/>
          </a:p>
        </p:txBody>
      </p:sp>
    </p:spTree>
    <p:extLst>
      <p:ext uri="{BB962C8B-B14F-4D97-AF65-F5344CB8AC3E}">
        <p14:creationId xmlns:p14="http://schemas.microsoft.com/office/powerpoint/2010/main" val="181486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Talk about the importance of being loving and kind to our </a:t>
            </a:r>
            <a:r>
              <a:rPr lang="en-GB" sz="1200" b="0" i="0" u="none" strike="noStrike" kern="1200" baseline="0" dirty="0">
                <a:solidFill>
                  <a:schemeClr val="tx1"/>
                </a:solidFill>
                <a:latin typeface="+mn-lt"/>
                <a:ea typeface="+mn-ea"/>
                <a:cs typeface="+mn-cs"/>
              </a:rPr>
              <a:t>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20</a:t>
            </a:fld>
            <a:endParaRPr lang="en-US"/>
          </a:p>
        </p:txBody>
      </p:sp>
    </p:spTree>
    <p:extLst>
      <p:ext uri="{BB962C8B-B14F-4D97-AF65-F5344CB8AC3E}">
        <p14:creationId xmlns:p14="http://schemas.microsoft.com/office/powerpoint/2010/main" val="319134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class, read Donovan’s Big Day. Use the sensory props to support understanding and engagement.</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30770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was the special occasion in the story?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8760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 woke Donovan up?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105249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did Donovan look after?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51239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did Donovan have to say?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42381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 is in </a:t>
            </a:r>
            <a:r>
              <a:rPr lang="en-US" sz="1200" b="0" i="0" u="none" strike="noStrike" kern="1200" baseline="0">
                <a:solidFill>
                  <a:schemeClr val="tx1"/>
                </a:solidFill>
                <a:latin typeface="+mn-lt"/>
                <a:ea typeface="+mn-ea"/>
                <a:cs typeface="+mn-cs"/>
              </a:rPr>
              <a:t>Donovan’s family? </a:t>
            </a:r>
            <a:r>
              <a:rPr lang="en-US" sz="1200" b="0" i="0" u="none" strike="noStrike" kern="1200" baseline="0" dirty="0">
                <a:solidFill>
                  <a:schemeClr val="tx1"/>
                </a:solidFill>
                <a:latin typeface="+mn-lt"/>
                <a:ea typeface="+mn-ea"/>
                <a:cs typeface="+mn-cs"/>
              </a:rPr>
              <a:t>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16456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different families. Who is in each?</a:t>
            </a:r>
          </a:p>
          <a:p>
            <a:r>
              <a:rPr lang="en-US" sz="1200" b="0" i="0" u="none" strike="noStrike" kern="1200" baseline="0" dirty="0">
                <a:solidFill>
                  <a:schemeClr val="tx1"/>
                </a:solidFill>
                <a:latin typeface="+mn-lt"/>
                <a:ea typeface="+mn-ea"/>
                <a:cs typeface="+mn-cs"/>
              </a:rPr>
              <a:t>Students to respond to the questions or match key symbols relating to the families.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40784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1.jpeg"/><Relationship Id="rId4" Type="http://schemas.openxmlformats.org/officeDocument/2006/relationships/image" Target="../media/image13.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1.jpe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My Family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Primary aged children – version 2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262924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Dad			Asif</a:t>
            </a:r>
            <a:endParaRPr lang="en-GB"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4E1F151-8CA6-4598-8A30-B15F447292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21975" y="1953930"/>
            <a:ext cx="2898057" cy="3094228"/>
          </a:xfrm>
          <a:prstGeom prst="rect">
            <a:avLst/>
          </a:prstGeom>
        </p:spPr>
      </p:pic>
    </p:spTree>
    <p:extLst>
      <p:ext uri="{BB962C8B-B14F-4D97-AF65-F5344CB8AC3E}">
        <p14:creationId xmlns:p14="http://schemas.microsoft.com/office/powerpoint/2010/main" val="26301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1011394" y="5533932"/>
            <a:ext cx="389561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Mum		Dad		</a:t>
            </a:r>
            <a:r>
              <a:rPr lang="en-US" sz="2800" dirty="0" err="1">
                <a:latin typeface="Arial" panose="020B0604020202020204" pitchFamily="34" charset="0"/>
                <a:cs typeface="Arial" panose="020B0604020202020204" pitchFamily="34" charset="0"/>
              </a:rPr>
              <a:t>Ronie</a:t>
            </a:r>
            <a:endParaRPr lang="en-GB"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0315543-ABC6-4B39-990F-D3979C64FA1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82026" y="1863143"/>
            <a:ext cx="2628580" cy="3273841"/>
          </a:xfrm>
          <a:prstGeom prst="rect">
            <a:avLst/>
          </a:prstGeom>
        </p:spPr>
      </p:pic>
    </p:spTree>
    <p:extLst>
      <p:ext uri="{BB962C8B-B14F-4D97-AF65-F5344CB8AC3E}">
        <p14:creationId xmlns:p14="http://schemas.microsoft.com/office/powerpoint/2010/main" val="17505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48063" y="5124362"/>
            <a:ext cx="74478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Foster Dad			Foster Mum			Hannah</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C399764-5C76-49F5-B9EC-8E4C69E778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91609" y="1915046"/>
            <a:ext cx="2708505" cy="3027908"/>
          </a:xfrm>
          <a:prstGeom prst="rect">
            <a:avLst/>
          </a:prstGeom>
        </p:spPr>
      </p:pic>
    </p:spTree>
    <p:extLst>
      <p:ext uri="{BB962C8B-B14F-4D97-AF65-F5344CB8AC3E}">
        <p14:creationId xmlns:p14="http://schemas.microsoft.com/office/powerpoint/2010/main" val="175355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596188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Grandma	Grandpa	Tess		Alex</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FB88E4-0543-4DD7-BC8B-47B765AD96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27359" y="1940687"/>
            <a:ext cx="4289281" cy="2859520"/>
          </a:xfrm>
          <a:prstGeom prst="rect">
            <a:avLst/>
          </a:prstGeom>
        </p:spPr>
      </p:pic>
    </p:spTree>
    <p:extLst>
      <p:ext uri="{BB962C8B-B14F-4D97-AF65-F5344CB8AC3E}">
        <p14:creationId xmlns:p14="http://schemas.microsoft.com/office/powerpoint/2010/main" val="2558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056878"/>
            <a:ext cx="4801314"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Mum			Dad			</a:t>
            </a:r>
            <a:r>
              <a:rPr lang="en-US" sz="2800" dirty="0" err="1">
                <a:latin typeface="Arial" panose="020B0604020202020204" pitchFamily="34" charset="0"/>
                <a:cs typeface="Arial" panose="020B0604020202020204" pitchFamily="34" charset="0"/>
              </a:rPr>
              <a:t>Priti</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Grandma	Grandpa	Rom	</a:t>
            </a:r>
            <a:endParaRPr lang="en-GB"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521C02F-3010-4981-A312-792C2F3914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57246" y="1946080"/>
            <a:ext cx="4190687" cy="2904125"/>
          </a:xfrm>
          <a:prstGeom prst="rect">
            <a:avLst/>
          </a:prstGeom>
        </p:spPr>
      </p:pic>
    </p:spTree>
    <p:extLst>
      <p:ext uri="{BB962C8B-B14F-4D97-AF65-F5344CB8AC3E}">
        <p14:creationId xmlns:p14="http://schemas.microsoft.com/office/powerpoint/2010/main" val="32275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698722"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your family?</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78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0F48DE-F50B-48CA-8CB0-910A01FE9E2E}"/>
              </a:ext>
            </a:extLst>
          </p:cNvPr>
          <p:cNvSpPr txBox="1"/>
          <p:nvPr/>
        </p:nvSpPr>
        <p:spPr>
          <a:xfrm>
            <a:off x="305441" y="848141"/>
            <a:ext cx="6878806"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How are these families similar to your family?</a:t>
            </a:r>
            <a:endParaRPr lang="en-GB" sz="26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8D7C5C7-7C4A-4BBE-9749-9C725DF207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8" name="Picture 17">
            <a:extLst>
              <a:ext uri="{FF2B5EF4-FFF2-40B4-BE49-F238E27FC236}">
                <a16:creationId xmlns:a16="http://schemas.microsoft.com/office/drawing/2014/main" id="{D5EDC9C3-8688-4817-A389-2BB4F20634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9" name="Picture 18">
            <a:extLst>
              <a:ext uri="{FF2B5EF4-FFF2-40B4-BE49-F238E27FC236}">
                <a16:creationId xmlns:a16="http://schemas.microsoft.com/office/drawing/2014/main" id="{28D78E42-02AA-498B-9444-3111FB0DF6A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B36C9BB1-2C2D-44BD-BA09-E49767BECE5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96B6AB10-C695-4CF0-A406-CDB5AF6462A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8FD096F0-F434-42DC-8247-386C6755033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23" name="Picture 22">
            <a:extLst>
              <a:ext uri="{FF2B5EF4-FFF2-40B4-BE49-F238E27FC236}">
                <a16:creationId xmlns:a16="http://schemas.microsoft.com/office/drawing/2014/main" id="{AA1EBE98-952A-41A1-AA5E-24E54B48F8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24" name="Picture 23">
            <a:extLst>
              <a:ext uri="{FF2B5EF4-FFF2-40B4-BE49-F238E27FC236}">
                <a16:creationId xmlns:a16="http://schemas.microsoft.com/office/drawing/2014/main" id="{CCA70CB0-16E6-410E-8D79-7B7FB1A0A38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306170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0F48DE-F50B-48CA-8CB0-910A01FE9E2E}"/>
              </a:ext>
            </a:extLst>
          </p:cNvPr>
          <p:cNvSpPr txBox="1"/>
          <p:nvPr/>
        </p:nvSpPr>
        <p:spPr>
          <a:xfrm>
            <a:off x="305441" y="848141"/>
            <a:ext cx="7505966"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How are these families different from your family?</a:t>
            </a:r>
            <a:endParaRPr lang="en-GB" sz="26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8D7C5C7-7C4A-4BBE-9749-9C725DF207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8" name="Picture 17">
            <a:extLst>
              <a:ext uri="{FF2B5EF4-FFF2-40B4-BE49-F238E27FC236}">
                <a16:creationId xmlns:a16="http://schemas.microsoft.com/office/drawing/2014/main" id="{D5EDC9C3-8688-4817-A389-2BB4F20634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9" name="Picture 18">
            <a:extLst>
              <a:ext uri="{FF2B5EF4-FFF2-40B4-BE49-F238E27FC236}">
                <a16:creationId xmlns:a16="http://schemas.microsoft.com/office/drawing/2014/main" id="{28D78E42-02AA-498B-9444-3111FB0DF6A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B36C9BB1-2C2D-44BD-BA09-E49767BECE5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96B6AB10-C695-4CF0-A406-CDB5AF6462A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8FD096F0-F434-42DC-8247-386C6755033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23" name="Picture 22">
            <a:extLst>
              <a:ext uri="{FF2B5EF4-FFF2-40B4-BE49-F238E27FC236}">
                <a16:creationId xmlns:a16="http://schemas.microsoft.com/office/drawing/2014/main" id="{AA1EBE98-952A-41A1-AA5E-24E54B48F8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24" name="Picture 23">
            <a:extLst>
              <a:ext uri="{FF2B5EF4-FFF2-40B4-BE49-F238E27FC236}">
                <a16:creationId xmlns:a16="http://schemas.microsoft.com/office/drawing/2014/main" id="{CCA70CB0-16E6-410E-8D79-7B7FB1A0A38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333651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3108543"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Family portrait</a:t>
            </a:r>
            <a:endParaRPr lang="en-GB"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4D46FAD-C63E-49ED-8A6D-7712A39945FB}"/>
              </a:ext>
            </a:extLst>
          </p:cNvPr>
          <p:cNvSpPr txBox="1"/>
          <p:nvPr/>
        </p:nvSpPr>
        <p:spPr>
          <a:xfrm>
            <a:off x="1196717" y="2425389"/>
            <a:ext cx="7340407" cy="3539430"/>
          </a:xfrm>
          <a:prstGeom prst="rect">
            <a:avLst/>
          </a:prstGeom>
          <a:noFill/>
        </p:spPr>
        <p:txBody>
          <a:bodyPr wrap="none" rtlCol="0">
            <a:spAutoFit/>
          </a:bodyPr>
          <a:lstStyle/>
          <a:p>
            <a:pPr marL="342900" indent="-342900">
              <a:buAutoNum type="arabicPeriod"/>
            </a:pPr>
            <a:r>
              <a:rPr lang="en-US" sz="2800" dirty="0">
                <a:latin typeface="Arial" panose="020B0604020202020204" pitchFamily="34" charset="0"/>
                <a:cs typeface="Arial" panose="020B0604020202020204" pitchFamily="34" charset="0"/>
              </a:rPr>
              <a:t>Draw your family.</a:t>
            </a: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Write about your family</a:t>
            </a:r>
            <a:r>
              <a:rPr lang="en-GB" sz="2800" dirty="0">
                <a:latin typeface="Arial" panose="020B0604020202020204" pitchFamily="34" charset="0"/>
                <a:cs typeface="Arial" panose="020B0604020202020204" pitchFamily="34" charset="0"/>
              </a:rPr>
              <a:t>.</a:t>
            </a:r>
          </a:p>
          <a:p>
            <a:pPr marL="342900" indent="-342900">
              <a:buAutoNum type="arabicPeriod"/>
            </a:pPr>
            <a:endParaRPr lang="en-GB" sz="2800" dirty="0">
              <a:latin typeface="Arial" panose="020B0604020202020204" pitchFamily="34" charset="0"/>
              <a:cs typeface="Arial" panose="020B0604020202020204" pitchFamily="34" charset="0"/>
            </a:endParaRPr>
          </a:p>
          <a:p>
            <a:pPr marL="342900" indent="-342900">
              <a:buAutoNum type="arabicPeriod"/>
            </a:pPr>
            <a:endParaRPr lang="en-GB" sz="2800" dirty="0">
              <a:latin typeface="Arial" panose="020B0604020202020204" pitchFamily="34" charset="0"/>
              <a:cs typeface="Arial" panose="020B0604020202020204" pitchFamily="34" charset="0"/>
            </a:endParaRPr>
          </a:p>
          <a:p>
            <a:pPr marL="342900" indent="-342900">
              <a:buAutoNum type="arabicPeriod"/>
            </a:pPr>
            <a:r>
              <a:rPr lang="en-GB" sz="2800" dirty="0">
                <a:latin typeface="Arial" panose="020B0604020202020204" pitchFamily="34" charset="0"/>
                <a:cs typeface="Arial" panose="020B0604020202020204" pitchFamily="34" charset="0"/>
              </a:rPr>
              <a:t>Write words to say how we should behave </a:t>
            </a:r>
          </a:p>
          <a:p>
            <a:r>
              <a:rPr lang="en-GB" sz="2800" dirty="0">
                <a:latin typeface="Arial" panose="020B0604020202020204" pitchFamily="34" charset="0"/>
                <a:cs typeface="Arial" panose="020B0604020202020204" pitchFamily="34" charset="0"/>
              </a:rPr>
              <a:t>towards our family.</a:t>
            </a:r>
            <a:endParaRPr lang="en-US" sz="2800" dirty="0">
              <a:latin typeface="Arial" panose="020B0604020202020204" pitchFamily="34" charset="0"/>
              <a:cs typeface="Arial" panose="020B0604020202020204" pitchFamily="34" charset="0"/>
            </a:endParaRPr>
          </a:p>
        </p:txBody>
      </p:sp>
      <p:pic>
        <p:nvPicPr>
          <p:cNvPr id="10" name="Graphic 9" descr="Group of men">
            <a:extLst>
              <a:ext uri="{FF2B5EF4-FFF2-40B4-BE49-F238E27FC236}">
                <a16:creationId xmlns:a16="http://schemas.microsoft.com/office/drawing/2014/main" id="{BDE67DC6-5C63-407E-A41D-9744DCD8F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317" y="2306403"/>
            <a:ext cx="914400" cy="914400"/>
          </a:xfrm>
          <a:prstGeom prst="rect">
            <a:avLst/>
          </a:prstGeom>
        </p:spPr>
      </p:pic>
      <p:pic>
        <p:nvPicPr>
          <p:cNvPr id="14" name="Graphic 13" descr="Pencil">
            <a:extLst>
              <a:ext uri="{FF2B5EF4-FFF2-40B4-BE49-F238E27FC236}">
                <a16:creationId xmlns:a16="http://schemas.microsoft.com/office/drawing/2014/main" id="{798AC1E0-C15F-4DE9-A1D1-97B744D909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980" y="3754801"/>
            <a:ext cx="563073" cy="563073"/>
          </a:xfrm>
          <a:prstGeom prst="rect">
            <a:avLst/>
          </a:prstGeom>
        </p:spPr>
      </p:pic>
      <p:pic>
        <p:nvPicPr>
          <p:cNvPr id="15" name="Graphic 14" descr="Pencil">
            <a:extLst>
              <a:ext uri="{FF2B5EF4-FFF2-40B4-BE49-F238E27FC236}">
                <a16:creationId xmlns:a16="http://schemas.microsoft.com/office/drawing/2014/main" id="{A634E06D-3B63-485B-9FE0-940A5B14B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980" y="5113832"/>
            <a:ext cx="563073" cy="563073"/>
          </a:xfrm>
          <a:prstGeom prst="rect">
            <a:avLst/>
          </a:prstGeom>
        </p:spPr>
      </p:pic>
    </p:spTree>
    <p:extLst>
      <p:ext uri="{BB962C8B-B14F-4D97-AF65-F5344CB8AC3E}">
        <p14:creationId xmlns:p14="http://schemas.microsoft.com/office/powerpoint/2010/main" val="274977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698722"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your family?</a:t>
            </a:r>
            <a:endParaRPr lang="en-GB"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C9F460-668F-4905-BC6C-4A3922623E7B}"/>
              </a:ext>
            </a:extLst>
          </p:cNvPr>
          <p:cNvSpPr txBox="1"/>
          <p:nvPr/>
        </p:nvSpPr>
        <p:spPr>
          <a:xfrm>
            <a:off x="1196717" y="2368454"/>
            <a:ext cx="6434454"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How are our families different?</a:t>
            </a:r>
            <a:endParaRPr lang="en-GB" sz="3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D4CC78-F212-45EE-BD84-EB779F48FA66}"/>
              </a:ext>
            </a:extLst>
          </p:cNvPr>
          <p:cNvSpPr txBox="1"/>
          <p:nvPr/>
        </p:nvSpPr>
        <p:spPr>
          <a:xfrm>
            <a:off x="1196717" y="3628027"/>
            <a:ext cx="621195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How are our families similar?</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57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602A3FE-ED0F-482C-834A-1270D3DE4958}"/>
              </a:ext>
            </a:extLst>
          </p:cNvPr>
          <p:cNvSpPr txBox="1"/>
          <p:nvPr/>
        </p:nvSpPr>
        <p:spPr>
          <a:xfrm>
            <a:off x="303162" y="1509018"/>
            <a:ext cx="8240233"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take part in a sensory story AND To communicate about a picture of my family</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answer questions about a story AND To answer questions about my family</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talk about events in a story and link them to my own experiences AND To say how we should behave towards </a:t>
            </a:r>
            <a:r>
              <a:rPr lang="en-GB" sz="2400" dirty="0">
                <a:latin typeface="Arial" panose="020B0604020202020204" pitchFamily="34" charset="0"/>
                <a:cs typeface="Arial" panose="020B0604020202020204" pitchFamily="34" charset="0"/>
              </a:rPr>
              <a:t>family members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6699270" cy="1200329"/>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How should we behave towards</a:t>
            </a:r>
          </a:p>
          <a:p>
            <a:r>
              <a:rPr lang="en-US" sz="3600" dirty="0">
                <a:latin typeface="Arial" panose="020B0604020202020204" pitchFamily="34" charset="0"/>
                <a:cs typeface="Arial" panose="020B0604020202020204" pitchFamily="34" charset="0"/>
              </a:rPr>
              <a:t>our family?</a:t>
            </a:r>
            <a:endParaRPr lang="en-GB" sz="36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D9CAD7B6-B75E-4705-AF82-736F0968EE72}"/>
              </a:ext>
            </a:extLst>
          </p:cNvPr>
          <p:cNvSpPr/>
          <p:nvPr/>
        </p:nvSpPr>
        <p:spPr>
          <a:xfrm>
            <a:off x="1196716" y="2705493"/>
            <a:ext cx="1763299" cy="810705"/>
          </a:xfrm>
          <a:prstGeom prst="roundRect">
            <a:avLst/>
          </a:prstGeom>
          <a:solidFill>
            <a:srgbClr val="279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Love</a:t>
            </a:r>
            <a:endParaRPr lang="en-GB"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EBBD1BD-77AC-4082-AE1C-B5E916C72CD2}"/>
              </a:ext>
            </a:extLst>
          </p:cNvPr>
          <p:cNvSpPr/>
          <p:nvPr/>
        </p:nvSpPr>
        <p:spPr>
          <a:xfrm>
            <a:off x="1196717" y="4026230"/>
            <a:ext cx="2310054" cy="810705"/>
          </a:xfrm>
          <a:prstGeom prst="roundRect">
            <a:avLst/>
          </a:prstGeom>
          <a:solidFill>
            <a:srgbClr val="279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Gentle</a:t>
            </a:r>
            <a:endParaRPr lang="en-GB"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AE1D7B5-1A25-4DFF-9BB8-1C9C2D0D330A}"/>
              </a:ext>
            </a:extLst>
          </p:cNvPr>
          <p:cNvSpPr/>
          <p:nvPr/>
        </p:nvSpPr>
        <p:spPr>
          <a:xfrm>
            <a:off x="1196716" y="5235835"/>
            <a:ext cx="3375283" cy="810705"/>
          </a:xfrm>
          <a:prstGeom prst="roundRect">
            <a:avLst/>
          </a:prstGeom>
          <a:solidFill>
            <a:srgbClr val="2799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Kind words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1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2585879" y="1651536"/>
            <a:ext cx="3972241"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Donovan’s big day</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3728D74-B875-460B-B7AB-3F2994DD88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32102" y="2305022"/>
            <a:ext cx="2919906" cy="3407000"/>
          </a:xfrm>
          <a:prstGeom prst="rect">
            <a:avLst/>
          </a:prstGeom>
        </p:spPr>
      </p:pic>
    </p:spTree>
    <p:extLst>
      <p:ext uri="{BB962C8B-B14F-4D97-AF65-F5344CB8AC3E}">
        <p14:creationId xmlns:p14="http://schemas.microsoft.com/office/powerpoint/2010/main" val="394041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088826"/>
            <a:ext cx="675056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What was the special occasion?</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C56CF96-FD21-478C-B0E6-EEB2B4A4854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7657" y="1933120"/>
            <a:ext cx="3968685" cy="2649308"/>
          </a:xfrm>
          <a:prstGeom prst="rect">
            <a:avLst/>
          </a:prstGeom>
        </p:spPr>
      </p:pic>
      <p:sp>
        <p:nvSpPr>
          <p:cNvPr id="9" name="TextBox 8">
            <a:extLst>
              <a:ext uri="{FF2B5EF4-FFF2-40B4-BE49-F238E27FC236}">
                <a16:creationId xmlns:a16="http://schemas.microsoft.com/office/drawing/2014/main" id="{C05227B2-145C-4D87-A1D5-F86DA54AAABF}"/>
              </a:ext>
            </a:extLst>
          </p:cNvPr>
          <p:cNvSpPr txBox="1"/>
          <p:nvPr/>
        </p:nvSpPr>
        <p:spPr>
          <a:xfrm>
            <a:off x="513760" y="5245954"/>
            <a:ext cx="497758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Donovan’s mums got married.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1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088826"/>
            <a:ext cx="5211683"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woke Donovan up?</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513760" y="5245954"/>
            <a:ext cx="466506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Grandpa woke Donovan up.</a:t>
            </a:r>
            <a:endParaRPr lang="en-GB"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8F22E16-D189-4D55-800C-5B78EDED3B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49547" y="1888184"/>
            <a:ext cx="4649665" cy="3081632"/>
          </a:xfrm>
          <a:prstGeom prst="rect">
            <a:avLst/>
          </a:prstGeom>
        </p:spPr>
      </p:pic>
    </p:spTree>
    <p:extLst>
      <p:ext uri="{BB962C8B-B14F-4D97-AF65-F5344CB8AC3E}">
        <p14:creationId xmlns:p14="http://schemas.microsoft.com/office/powerpoint/2010/main" val="198525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088826"/>
            <a:ext cx="5186035" cy="1200329"/>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What did Donovan look </a:t>
            </a:r>
          </a:p>
          <a:p>
            <a:r>
              <a:rPr lang="en-US" sz="3600" dirty="0">
                <a:latin typeface="Arial" panose="020B0604020202020204" pitchFamily="34" charset="0"/>
                <a:cs typeface="Arial" panose="020B0604020202020204" pitchFamily="34" charset="0"/>
              </a:rPr>
              <a:t>after?</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513760" y="5245954"/>
            <a:ext cx="228460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 ring box.</a:t>
            </a:r>
            <a:endParaRPr lang="en-GB" sz="2800" dirty="0">
              <a:latin typeface="Arial" panose="020B0604020202020204" pitchFamily="34" charset="0"/>
              <a:cs typeface="Arial" panose="020B0604020202020204" pitchFamily="34" charset="0"/>
            </a:endParaRPr>
          </a:p>
        </p:txBody>
      </p:sp>
      <p:pic>
        <p:nvPicPr>
          <p:cNvPr id="1026" name="Picture 2" descr="Image result for white double ring box">
            <a:extLst>
              <a:ext uri="{FF2B5EF4-FFF2-40B4-BE49-F238E27FC236}">
                <a16:creationId xmlns:a16="http://schemas.microsoft.com/office/drawing/2014/main" id="{51D983C7-3CC5-4A21-8AFD-5BB8327DE0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10323" y="2398867"/>
            <a:ext cx="3076968" cy="261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088826"/>
            <a:ext cx="5981125"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What Donovan have to say?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513760" y="5245954"/>
            <a:ext cx="507613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“You may now kiss the brides!”</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20260A2-A3DC-40EC-807E-AA9FA7FBE65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7657" y="1933120"/>
            <a:ext cx="3968685" cy="2649308"/>
          </a:xfrm>
          <a:prstGeom prst="rect">
            <a:avLst/>
          </a:prstGeom>
        </p:spPr>
      </p:pic>
    </p:spTree>
    <p:extLst>
      <p:ext uri="{BB962C8B-B14F-4D97-AF65-F5344CB8AC3E}">
        <p14:creationId xmlns:p14="http://schemas.microsoft.com/office/powerpoint/2010/main" val="27367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233106" y="1088826"/>
            <a:ext cx="597278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Donovan’s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122844"/>
            <a:ext cx="485742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Mum			Mum		Donovan</a:t>
            </a:r>
            <a:endParaRPr lang="en-GB"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0E3B721-A8BF-49AE-940A-B1D53E47C1F1}"/>
              </a:ext>
            </a:extLst>
          </p:cNvPr>
          <p:cNvPicPr>
            <a:picLocks noChangeAspect="1"/>
          </p:cNvPicPr>
          <p:nvPr/>
        </p:nvPicPr>
        <p:blipFill>
          <a:blip r:embed="rId3"/>
          <a:stretch>
            <a:fillRect/>
          </a:stretch>
        </p:blipFill>
        <p:spPr>
          <a:xfrm>
            <a:off x="2858810" y="2003706"/>
            <a:ext cx="3499157" cy="2335522"/>
          </a:xfrm>
          <a:prstGeom prst="rect">
            <a:avLst/>
          </a:prstGeom>
        </p:spPr>
      </p:pic>
    </p:spTree>
    <p:extLst>
      <p:ext uri="{BB962C8B-B14F-4D97-AF65-F5344CB8AC3E}">
        <p14:creationId xmlns:p14="http://schemas.microsoft.com/office/powerpoint/2010/main" val="26399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196717" y="1216812"/>
            <a:ext cx="4519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is in this family?</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860566" y="5272322"/>
            <a:ext cx="551946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Dad		Dad		Sister		Brother</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119BB85-FB78-44BB-90D0-594A24E2BE6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58810" y="1949166"/>
            <a:ext cx="3491036" cy="2443725"/>
          </a:xfrm>
          <a:prstGeom prst="rect">
            <a:avLst/>
          </a:prstGeom>
        </p:spPr>
      </p:pic>
    </p:spTree>
    <p:extLst>
      <p:ext uri="{BB962C8B-B14F-4D97-AF65-F5344CB8AC3E}">
        <p14:creationId xmlns:p14="http://schemas.microsoft.com/office/powerpoint/2010/main" val="26153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1030</Words>
  <Application>Microsoft Office PowerPoint</Application>
  <PresentationFormat>On-screen Show (4:3)</PresentationFormat>
  <Paragraphs>106</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2022-09-26T17:04:13Z</dcterms:created>
  <dcterms:modified xsi:type="dcterms:W3CDTF">2022-09-26T20:42:19Z</dcterms:modified>
</cp:coreProperties>
</file>