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3"/>
  </p:notesMasterIdLst>
  <p:sldIdLst>
    <p:sldId id="295" r:id="rId2"/>
    <p:sldId id="286" r:id="rId3"/>
    <p:sldId id="287" r:id="rId4"/>
    <p:sldId id="274" r:id="rId5"/>
    <p:sldId id="288" r:id="rId6"/>
    <p:sldId id="290" r:id="rId7"/>
    <p:sldId id="291" r:id="rId8"/>
    <p:sldId id="284" r:id="rId9"/>
    <p:sldId id="292" r:id="rId10"/>
    <p:sldId id="285" r:id="rId11"/>
    <p:sldId id="294"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617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732CA2-1E24-470B-BC21-29FBC2DF8BD3}" v="5" dt="2022-09-28T09:17:46.0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34" autoAdjust="0"/>
    <p:restoredTop sz="82058" autoAdjust="0"/>
  </p:normalViewPr>
  <p:slideViewPr>
    <p:cSldViewPr snapToGrid="0">
      <p:cViewPr varScale="1">
        <p:scale>
          <a:sx n="53" d="100"/>
          <a:sy n="53" d="100"/>
        </p:scale>
        <p:origin x="96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C4FC06-585F-4C54-B36E-30C440F8FC11}" type="datetimeFigureOut">
              <a:rPr lang="en-GB" smtClean="0"/>
              <a:t>28/09/2022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B4AA41-40ED-43E7-90AF-DD301BDF1A14}" type="slidenum">
              <a:rPr lang="en-GB" smtClean="0"/>
              <a:t>‹#›</a:t>
            </a:fld>
            <a:endParaRPr lang="en-GB"/>
          </a:p>
        </p:txBody>
      </p:sp>
    </p:spTree>
    <p:extLst>
      <p:ext uri="{BB962C8B-B14F-4D97-AF65-F5344CB8AC3E}">
        <p14:creationId xmlns:p14="http://schemas.microsoft.com/office/powerpoint/2010/main" val="440465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youtube.com/watch?v=Dkk9gvTmCXY"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1143000" y="685800"/>
            <a:ext cx="4572000" cy="3429000"/>
          </a:xfrm>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Other versions of this assembly are available on the Stonewall website: www.stonewall.org.uk</a:t>
            </a:r>
          </a:p>
          <a:p>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Pause for thought. Encourage the students to take a moment to reflect on how they can tackle homophobic, </a:t>
            </a:r>
            <a:r>
              <a:rPr lang="en-US" sz="1200" kern="1200" dirty="0" err="1">
                <a:solidFill>
                  <a:schemeClr val="tx1"/>
                </a:solidFill>
                <a:effectLst/>
                <a:latin typeface="+mn-lt"/>
                <a:ea typeface="+mn-ea"/>
                <a:cs typeface="+mn-cs"/>
              </a:rPr>
              <a:t>biphobic</a:t>
            </a:r>
            <a:r>
              <a:rPr lang="en-US" sz="1200" kern="1200" dirty="0">
                <a:solidFill>
                  <a:schemeClr val="tx1"/>
                </a:solidFill>
                <a:effectLst/>
                <a:latin typeface="+mn-lt"/>
                <a:ea typeface="+mn-ea"/>
                <a:cs typeface="+mn-cs"/>
              </a:rPr>
              <a:t> and transphobic bullying.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1ADB596-D218-9D43-A4EC-2B51BE929992}" type="slidenum">
              <a:rPr lang="en-US" smtClean="0"/>
              <a:t>10</a:t>
            </a:fld>
            <a:endParaRPr lang="en-US"/>
          </a:p>
        </p:txBody>
      </p:sp>
    </p:spTree>
    <p:extLst>
      <p:ext uri="{BB962C8B-B14F-4D97-AF65-F5344CB8AC3E}">
        <p14:creationId xmlns:p14="http://schemas.microsoft.com/office/powerpoint/2010/main" val="14233281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Choose some students to share what they are going to do to challenge homophobia, biphobia and transphobia</a:t>
            </a:r>
            <a:r>
              <a:rPr lang="en-US" baseline="0" dirty="0"/>
              <a:t> and to be an LGBT ally</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Encourage students to call out bullying when they see it, to report it, to support their friends to report it and just be kind!</a:t>
            </a:r>
          </a:p>
        </p:txBody>
      </p:sp>
      <p:sp>
        <p:nvSpPr>
          <p:cNvPr id="4" name="Slide Number Placeholder 3"/>
          <p:cNvSpPr>
            <a:spLocks noGrp="1"/>
          </p:cNvSpPr>
          <p:nvPr>
            <p:ph type="sldNum" sz="quarter" idx="10"/>
          </p:nvPr>
        </p:nvSpPr>
        <p:spPr/>
        <p:txBody>
          <a:bodyPr/>
          <a:lstStyle/>
          <a:p>
            <a:fld id="{D1ADB596-D218-9D43-A4EC-2B51BE929992}" type="slidenum">
              <a:rPr lang="en-US" smtClean="0"/>
              <a:t>11</a:t>
            </a:fld>
            <a:endParaRPr lang="en-US"/>
          </a:p>
        </p:txBody>
      </p:sp>
    </p:spTree>
    <p:extLst>
      <p:ext uri="{BB962C8B-B14F-4D97-AF65-F5344CB8AC3E}">
        <p14:creationId xmlns:p14="http://schemas.microsoft.com/office/powerpoint/2010/main" val="3673767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Watch the ‘You Need to Calm Down’ video by Taylor Swift: </a:t>
            </a:r>
            <a:r>
              <a:rPr lang="en-GB" dirty="0">
                <a:hlinkClick r:id="rId3"/>
              </a:rPr>
              <a:t>https://www.youtube.com/watch?v=Dkk9gvTmCXY</a:t>
            </a:r>
            <a:r>
              <a:rPr lang="en-GB"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Encourage students to listen to the lyrics and reflect on what the song is about.</a:t>
            </a:r>
            <a:endParaRPr lang="en-US" dirty="0"/>
          </a:p>
        </p:txBody>
      </p:sp>
      <p:sp>
        <p:nvSpPr>
          <p:cNvPr id="4" name="Slide Number Placeholder 3"/>
          <p:cNvSpPr>
            <a:spLocks noGrp="1"/>
          </p:cNvSpPr>
          <p:nvPr>
            <p:ph type="sldNum" sz="quarter" idx="10"/>
          </p:nvPr>
        </p:nvSpPr>
        <p:spPr/>
        <p:txBody>
          <a:bodyPr/>
          <a:lstStyle/>
          <a:p>
            <a:fld id="{D1ADB596-D218-9D43-A4EC-2B51BE929992}" type="slidenum">
              <a:rPr lang="en-US" smtClean="0"/>
              <a:t>2</a:t>
            </a:fld>
            <a:endParaRPr lang="en-US"/>
          </a:p>
        </p:txBody>
      </p:sp>
    </p:spTree>
    <p:extLst>
      <p:ext uri="{BB962C8B-B14F-4D97-AF65-F5344CB8AC3E}">
        <p14:creationId xmlns:p14="http://schemas.microsoft.com/office/powerpoint/2010/main" val="2585717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Talk about the lyrics of the song: “You are somebody that I don’t know but you’re coming at my friends like a missile”, “sunshine on the street at the parade, but you would rather be in the dark ages”, “control the urges to scream about all the people you hate”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Discuss that Taylor is calling out homophobia, biphobia and transphobia – both online and in person.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Discuss</a:t>
            </a:r>
            <a:r>
              <a:rPr lang="en-US" baseline="0" dirty="0"/>
              <a:t> that one criticism of the video has been that homophobes, </a:t>
            </a:r>
            <a:r>
              <a:rPr lang="en-US" baseline="0" dirty="0" err="1"/>
              <a:t>biphobes</a:t>
            </a:r>
            <a:r>
              <a:rPr lang="en-US" baseline="0" dirty="0"/>
              <a:t> and transphobes are portrayed as being a certain type of person – lots of different people from different walks of life might be homophobic, </a:t>
            </a:r>
            <a:r>
              <a:rPr lang="en-US" baseline="0" dirty="0" err="1"/>
              <a:t>biphobic</a:t>
            </a:r>
            <a:r>
              <a:rPr lang="en-US" baseline="0" dirty="0"/>
              <a:t> or transphobic at some point. Lots of different people from different walks of life might be a good LGBT ally or LGBT themselves – don’t make assumptions but do challenge </a:t>
            </a:r>
            <a:r>
              <a:rPr lang="en-US" baseline="0"/>
              <a:t>HBT bullying.</a:t>
            </a:r>
            <a:endParaRPr lang="en-US" dirty="0"/>
          </a:p>
        </p:txBody>
      </p:sp>
      <p:sp>
        <p:nvSpPr>
          <p:cNvPr id="4" name="Slide Number Placeholder 3"/>
          <p:cNvSpPr>
            <a:spLocks noGrp="1"/>
          </p:cNvSpPr>
          <p:nvPr>
            <p:ph type="sldNum" sz="quarter" idx="10"/>
          </p:nvPr>
        </p:nvSpPr>
        <p:spPr/>
        <p:txBody>
          <a:bodyPr/>
          <a:lstStyle/>
          <a:p>
            <a:fld id="{D1ADB596-D218-9D43-A4EC-2B51BE929992}" type="slidenum">
              <a:rPr lang="en-US" smtClean="0"/>
              <a:t>3</a:t>
            </a:fld>
            <a:endParaRPr lang="en-US"/>
          </a:p>
        </p:txBody>
      </p:sp>
    </p:spTree>
    <p:extLst>
      <p:ext uri="{BB962C8B-B14F-4D97-AF65-F5344CB8AC3E}">
        <p14:creationId xmlns:p14="http://schemas.microsoft.com/office/powerpoint/2010/main" val="2219621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Share the quote from the school report. How might it feel to be bullied for being LGBT?</a:t>
            </a:r>
          </a:p>
        </p:txBody>
      </p:sp>
      <p:sp>
        <p:nvSpPr>
          <p:cNvPr id="4" name="Slide Number Placeholder 3"/>
          <p:cNvSpPr>
            <a:spLocks noGrp="1"/>
          </p:cNvSpPr>
          <p:nvPr>
            <p:ph type="sldNum" sz="quarter" idx="10"/>
          </p:nvPr>
        </p:nvSpPr>
        <p:spPr/>
        <p:txBody>
          <a:bodyPr/>
          <a:lstStyle/>
          <a:p>
            <a:fld id="{D1ADB596-D218-9D43-A4EC-2B51BE929992}" type="slidenum">
              <a:rPr lang="en-US" smtClean="0"/>
              <a:t>4</a:t>
            </a:fld>
            <a:endParaRPr lang="en-US"/>
          </a:p>
        </p:txBody>
      </p:sp>
    </p:spTree>
    <p:extLst>
      <p:ext uri="{BB962C8B-B14F-4D97-AF65-F5344CB8AC3E}">
        <p14:creationId xmlns:p14="http://schemas.microsoft.com/office/powerpoint/2010/main" val="2276664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Share the quote from the school report. How might it feel to be bullied for being LGBT?</a:t>
            </a:r>
          </a:p>
        </p:txBody>
      </p:sp>
      <p:sp>
        <p:nvSpPr>
          <p:cNvPr id="4" name="Slide Number Placeholder 3"/>
          <p:cNvSpPr>
            <a:spLocks noGrp="1"/>
          </p:cNvSpPr>
          <p:nvPr>
            <p:ph type="sldNum" sz="quarter" idx="10"/>
          </p:nvPr>
        </p:nvSpPr>
        <p:spPr/>
        <p:txBody>
          <a:bodyPr/>
          <a:lstStyle/>
          <a:p>
            <a:fld id="{D1ADB596-D218-9D43-A4EC-2B51BE929992}" type="slidenum">
              <a:rPr lang="en-US" smtClean="0"/>
              <a:t>5</a:t>
            </a:fld>
            <a:endParaRPr lang="en-US"/>
          </a:p>
        </p:txBody>
      </p:sp>
    </p:spTree>
    <p:extLst>
      <p:ext uri="{BB962C8B-B14F-4D97-AF65-F5344CB8AC3E}">
        <p14:creationId xmlns:p14="http://schemas.microsoft.com/office/powerpoint/2010/main" val="3530772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Share the quote from the school report. How might it feel to be bullied for being LGBT?</a:t>
            </a:r>
          </a:p>
        </p:txBody>
      </p:sp>
      <p:sp>
        <p:nvSpPr>
          <p:cNvPr id="4" name="Slide Number Placeholder 3"/>
          <p:cNvSpPr>
            <a:spLocks noGrp="1"/>
          </p:cNvSpPr>
          <p:nvPr>
            <p:ph type="sldNum" sz="quarter" idx="10"/>
          </p:nvPr>
        </p:nvSpPr>
        <p:spPr/>
        <p:txBody>
          <a:bodyPr/>
          <a:lstStyle/>
          <a:p>
            <a:fld id="{D1ADB596-D218-9D43-A4EC-2B51BE929992}" type="slidenum">
              <a:rPr lang="en-US" smtClean="0"/>
              <a:t>6</a:t>
            </a:fld>
            <a:endParaRPr lang="en-US"/>
          </a:p>
        </p:txBody>
      </p:sp>
    </p:spTree>
    <p:extLst>
      <p:ext uri="{BB962C8B-B14F-4D97-AF65-F5344CB8AC3E}">
        <p14:creationId xmlns:p14="http://schemas.microsoft.com/office/powerpoint/2010/main" val="3806684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Share the quote from the school report. How might it feel to be bullied for being LGBT?</a:t>
            </a:r>
          </a:p>
        </p:txBody>
      </p:sp>
      <p:sp>
        <p:nvSpPr>
          <p:cNvPr id="4" name="Slide Number Placeholder 3"/>
          <p:cNvSpPr>
            <a:spLocks noGrp="1"/>
          </p:cNvSpPr>
          <p:nvPr>
            <p:ph type="sldNum" sz="quarter" idx="10"/>
          </p:nvPr>
        </p:nvSpPr>
        <p:spPr/>
        <p:txBody>
          <a:bodyPr/>
          <a:lstStyle/>
          <a:p>
            <a:fld id="{D1ADB596-D218-9D43-A4EC-2B51BE929992}" type="slidenum">
              <a:rPr lang="en-US" smtClean="0"/>
              <a:t>7</a:t>
            </a:fld>
            <a:endParaRPr lang="en-US"/>
          </a:p>
        </p:txBody>
      </p:sp>
    </p:spTree>
    <p:extLst>
      <p:ext uri="{BB962C8B-B14F-4D97-AF65-F5344CB8AC3E}">
        <p14:creationId xmlns:p14="http://schemas.microsoft.com/office/powerpoint/2010/main" val="16445235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Explain that it is anti-bullying week and the theme is “Change Starts With Us”.  </a:t>
            </a:r>
            <a:r>
              <a:rPr lang="en-GB" sz="1200" kern="1200" dirty="0">
                <a:solidFill>
                  <a:schemeClr val="tx1"/>
                </a:solidFill>
                <a:effectLst/>
                <a:latin typeface="+mn-lt"/>
                <a:ea typeface="+mn-ea"/>
                <a:cs typeface="+mn-cs"/>
              </a:rPr>
              <a:t>This year the goal is to inform schools and settings, children and young people, parents and carers to know that it takes a collective responsibility to stop bullying. Bullying is usually </a:t>
            </a:r>
            <a:r>
              <a:rPr lang="en-US" sz="1200" b="0" i="0" kern="1200" dirty="0">
                <a:solidFill>
                  <a:schemeClr val="tx1"/>
                </a:solidFill>
                <a:effectLst/>
                <a:latin typeface="+mn-lt"/>
                <a:ea typeface="+mn-ea"/>
                <a:cs typeface="+mn-cs"/>
              </a:rPr>
              <a:t>defined as repeated behavior which is intended to hurt someone either emotionally or physically.</a:t>
            </a: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Ask students to reflect on homophobia, biphobia and transphobia in particular.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1ADB596-D218-9D43-A4EC-2B51BE929992}" type="slidenum">
              <a:rPr lang="en-US" smtClean="0"/>
              <a:t>8</a:t>
            </a:fld>
            <a:endParaRPr lang="en-US"/>
          </a:p>
        </p:txBody>
      </p:sp>
    </p:spTree>
    <p:extLst>
      <p:ext uri="{BB962C8B-B14F-4D97-AF65-F5344CB8AC3E}">
        <p14:creationId xmlns:p14="http://schemas.microsoft.com/office/powerpoint/2010/main" val="2308249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Encourage</a:t>
            </a:r>
            <a:r>
              <a:rPr lang="en-US" baseline="0" dirty="0"/>
              <a:t> students to be an ally to LGBT people. Ask: What is an ally? Discuss that an ally speaks up for others, challenges mistreatment of others etc.</a:t>
            </a:r>
          </a:p>
        </p:txBody>
      </p:sp>
      <p:sp>
        <p:nvSpPr>
          <p:cNvPr id="4" name="Slide Number Placeholder 3"/>
          <p:cNvSpPr>
            <a:spLocks noGrp="1"/>
          </p:cNvSpPr>
          <p:nvPr>
            <p:ph type="sldNum" sz="quarter" idx="10"/>
          </p:nvPr>
        </p:nvSpPr>
        <p:spPr/>
        <p:txBody>
          <a:bodyPr/>
          <a:lstStyle/>
          <a:p>
            <a:fld id="{D1ADB596-D218-9D43-A4EC-2B51BE929992}" type="slidenum">
              <a:rPr lang="en-US" smtClean="0"/>
              <a:t>9</a:t>
            </a:fld>
            <a:endParaRPr lang="en-US"/>
          </a:p>
        </p:txBody>
      </p:sp>
    </p:spTree>
    <p:extLst>
      <p:ext uri="{BB962C8B-B14F-4D97-AF65-F5344CB8AC3E}">
        <p14:creationId xmlns:p14="http://schemas.microsoft.com/office/powerpoint/2010/main" val="1684050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7D3899-9ECD-4360-B5B4-603763446FA6}" type="datetimeFigureOut">
              <a:rPr lang="en-GB" smtClean="0"/>
              <a:t>28/09/2022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93B9DD-A089-4C88-AD47-BBD9F7A16467}" type="slidenum">
              <a:rPr lang="en-GB" smtClean="0"/>
              <a:t>‹#›</a:t>
            </a:fld>
            <a:endParaRPr lang="en-GB"/>
          </a:p>
        </p:txBody>
      </p:sp>
    </p:spTree>
    <p:extLst>
      <p:ext uri="{BB962C8B-B14F-4D97-AF65-F5344CB8AC3E}">
        <p14:creationId xmlns:p14="http://schemas.microsoft.com/office/powerpoint/2010/main" val="1091838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7D3899-9ECD-4360-B5B4-603763446FA6}" type="datetimeFigureOut">
              <a:rPr lang="en-GB" smtClean="0"/>
              <a:t>28/09/2022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93B9DD-A089-4C88-AD47-BBD9F7A16467}" type="slidenum">
              <a:rPr lang="en-GB" smtClean="0"/>
              <a:t>‹#›</a:t>
            </a:fld>
            <a:endParaRPr lang="en-GB"/>
          </a:p>
        </p:txBody>
      </p:sp>
    </p:spTree>
    <p:extLst>
      <p:ext uri="{BB962C8B-B14F-4D97-AF65-F5344CB8AC3E}">
        <p14:creationId xmlns:p14="http://schemas.microsoft.com/office/powerpoint/2010/main" val="4014905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7D3899-9ECD-4360-B5B4-603763446FA6}" type="datetimeFigureOut">
              <a:rPr lang="en-GB" smtClean="0"/>
              <a:t>28/09/2022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93B9DD-A089-4C88-AD47-BBD9F7A16467}" type="slidenum">
              <a:rPr lang="en-GB" smtClean="0"/>
              <a:t>‹#›</a:t>
            </a:fld>
            <a:endParaRPr lang="en-GB"/>
          </a:p>
        </p:txBody>
      </p:sp>
    </p:spTree>
    <p:extLst>
      <p:ext uri="{BB962C8B-B14F-4D97-AF65-F5344CB8AC3E}">
        <p14:creationId xmlns:p14="http://schemas.microsoft.com/office/powerpoint/2010/main" val="3475198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7D3899-9ECD-4360-B5B4-603763446FA6}" type="datetimeFigureOut">
              <a:rPr lang="en-GB" smtClean="0"/>
              <a:t>28/09/2022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93B9DD-A089-4C88-AD47-BBD9F7A16467}" type="slidenum">
              <a:rPr lang="en-GB" smtClean="0"/>
              <a:t>‹#›</a:t>
            </a:fld>
            <a:endParaRPr lang="en-GB"/>
          </a:p>
        </p:txBody>
      </p:sp>
    </p:spTree>
    <p:extLst>
      <p:ext uri="{BB962C8B-B14F-4D97-AF65-F5344CB8AC3E}">
        <p14:creationId xmlns:p14="http://schemas.microsoft.com/office/powerpoint/2010/main" val="4285204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E7D3899-9ECD-4360-B5B4-603763446FA6}" type="datetimeFigureOut">
              <a:rPr lang="en-GB" smtClean="0"/>
              <a:t>28/09/2022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93B9DD-A089-4C88-AD47-BBD9F7A16467}" type="slidenum">
              <a:rPr lang="en-GB" smtClean="0"/>
              <a:t>‹#›</a:t>
            </a:fld>
            <a:endParaRPr lang="en-GB"/>
          </a:p>
        </p:txBody>
      </p:sp>
    </p:spTree>
    <p:extLst>
      <p:ext uri="{BB962C8B-B14F-4D97-AF65-F5344CB8AC3E}">
        <p14:creationId xmlns:p14="http://schemas.microsoft.com/office/powerpoint/2010/main" val="3956872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7D3899-9ECD-4360-B5B4-603763446FA6}" type="datetimeFigureOut">
              <a:rPr lang="en-GB" smtClean="0"/>
              <a:t>28/09/2022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93B9DD-A089-4C88-AD47-BBD9F7A16467}" type="slidenum">
              <a:rPr lang="en-GB" smtClean="0"/>
              <a:t>‹#›</a:t>
            </a:fld>
            <a:endParaRPr lang="en-GB"/>
          </a:p>
        </p:txBody>
      </p:sp>
    </p:spTree>
    <p:extLst>
      <p:ext uri="{BB962C8B-B14F-4D97-AF65-F5344CB8AC3E}">
        <p14:creationId xmlns:p14="http://schemas.microsoft.com/office/powerpoint/2010/main" val="936656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7D3899-9ECD-4360-B5B4-603763446FA6}" type="datetimeFigureOut">
              <a:rPr lang="en-GB" smtClean="0"/>
              <a:t>28/09/2022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793B9DD-A089-4C88-AD47-BBD9F7A16467}" type="slidenum">
              <a:rPr lang="en-GB" smtClean="0"/>
              <a:t>‹#›</a:t>
            </a:fld>
            <a:endParaRPr lang="en-GB"/>
          </a:p>
        </p:txBody>
      </p:sp>
    </p:spTree>
    <p:extLst>
      <p:ext uri="{BB962C8B-B14F-4D97-AF65-F5344CB8AC3E}">
        <p14:creationId xmlns:p14="http://schemas.microsoft.com/office/powerpoint/2010/main" val="3939668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7D3899-9ECD-4360-B5B4-603763446FA6}" type="datetimeFigureOut">
              <a:rPr lang="en-GB" smtClean="0"/>
              <a:t>28/09/2022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793B9DD-A089-4C88-AD47-BBD9F7A16467}" type="slidenum">
              <a:rPr lang="en-GB" smtClean="0"/>
              <a:t>‹#›</a:t>
            </a:fld>
            <a:endParaRPr lang="en-GB"/>
          </a:p>
        </p:txBody>
      </p:sp>
    </p:spTree>
    <p:extLst>
      <p:ext uri="{BB962C8B-B14F-4D97-AF65-F5344CB8AC3E}">
        <p14:creationId xmlns:p14="http://schemas.microsoft.com/office/powerpoint/2010/main" val="22985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7D3899-9ECD-4360-B5B4-603763446FA6}" type="datetimeFigureOut">
              <a:rPr lang="en-GB" smtClean="0"/>
              <a:t>28/09/2022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793B9DD-A089-4C88-AD47-BBD9F7A16467}" type="slidenum">
              <a:rPr lang="en-GB" smtClean="0"/>
              <a:t>‹#›</a:t>
            </a:fld>
            <a:endParaRPr lang="en-GB"/>
          </a:p>
        </p:txBody>
      </p:sp>
    </p:spTree>
    <p:extLst>
      <p:ext uri="{BB962C8B-B14F-4D97-AF65-F5344CB8AC3E}">
        <p14:creationId xmlns:p14="http://schemas.microsoft.com/office/powerpoint/2010/main" val="3127581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E7D3899-9ECD-4360-B5B4-603763446FA6}" type="datetimeFigureOut">
              <a:rPr lang="en-GB" smtClean="0"/>
              <a:t>28/09/2022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93B9DD-A089-4C88-AD47-BBD9F7A16467}" type="slidenum">
              <a:rPr lang="en-GB" smtClean="0"/>
              <a:t>‹#›</a:t>
            </a:fld>
            <a:endParaRPr lang="en-GB"/>
          </a:p>
        </p:txBody>
      </p:sp>
    </p:spTree>
    <p:extLst>
      <p:ext uri="{BB962C8B-B14F-4D97-AF65-F5344CB8AC3E}">
        <p14:creationId xmlns:p14="http://schemas.microsoft.com/office/powerpoint/2010/main" val="1307852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E7D3899-9ECD-4360-B5B4-603763446FA6}" type="datetimeFigureOut">
              <a:rPr lang="en-GB" smtClean="0"/>
              <a:t>28/09/2022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93B9DD-A089-4C88-AD47-BBD9F7A16467}" type="slidenum">
              <a:rPr lang="en-GB" smtClean="0"/>
              <a:t>‹#›</a:t>
            </a:fld>
            <a:endParaRPr lang="en-GB"/>
          </a:p>
        </p:txBody>
      </p:sp>
    </p:spTree>
    <p:extLst>
      <p:ext uri="{BB962C8B-B14F-4D97-AF65-F5344CB8AC3E}">
        <p14:creationId xmlns:p14="http://schemas.microsoft.com/office/powerpoint/2010/main" val="3002720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7D3899-9ECD-4360-B5B4-603763446FA6}" type="datetimeFigureOut">
              <a:rPr lang="en-GB" smtClean="0"/>
              <a:t>28/09/2022</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93B9DD-A089-4C88-AD47-BBD9F7A16467}" type="slidenum">
              <a:rPr lang="en-GB" smtClean="0"/>
              <a:t>‹#›</a:t>
            </a:fld>
            <a:endParaRPr lang="en-GB"/>
          </a:p>
        </p:txBody>
      </p:sp>
    </p:spTree>
    <p:extLst>
      <p:ext uri="{BB962C8B-B14F-4D97-AF65-F5344CB8AC3E}">
        <p14:creationId xmlns:p14="http://schemas.microsoft.com/office/powerpoint/2010/main" val="16799322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Dkk9gvTmCXY"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6175"/>
        </a:solidFill>
        <a:effectLst/>
      </p:bgPr>
    </p:bg>
    <p:spTree>
      <p:nvGrpSpPr>
        <p:cNvPr id="1" name=""/>
        <p:cNvGrpSpPr/>
        <p:nvPr/>
      </p:nvGrpSpPr>
      <p:grpSpPr>
        <a:xfrm>
          <a:off x="0" y="0"/>
          <a:ext cx="0" cy="0"/>
          <a:chOff x="0" y="0"/>
          <a:chExt cx="0" cy="0"/>
        </a:xfrm>
      </p:grpSpPr>
      <p:sp>
        <p:nvSpPr>
          <p:cNvPr id="123" name="Shape 123"/>
          <p:cNvSpPr/>
          <p:nvPr/>
        </p:nvSpPr>
        <p:spPr>
          <a:xfrm>
            <a:off x="288991" y="940459"/>
            <a:ext cx="8566019" cy="5055230"/>
          </a:xfrm>
          <a:prstGeom prst="rect">
            <a:avLst/>
          </a:prstGeom>
          <a:ln w="12700">
            <a:miter lim="400000"/>
          </a:ln>
          <a:extLst>
            <a:ext uri="{C572A759-6A51-4108-AA02-DFA0A04FC94B}">
              <ma14:wrappingTextBoxFlag xmlns="" xmlns:ma14="http://schemas.microsoft.com/office/mac/drawingml/2011/main" val="1"/>
            </a:ext>
          </a:extLst>
        </p:spPr>
        <p:txBody>
          <a:bodyPr wrap="square" lIns="34289" rIns="34289">
            <a:spAutoFit/>
          </a:bodyPr>
          <a:lstStyle/>
          <a:p>
            <a:r>
              <a:rPr lang="en-GB" sz="2700" b="1" dirty="0">
                <a:solidFill>
                  <a:schemeClr val="bg1"/>
                </a:solidFill>
                <a:latin typeface="Arial" panose="020B0604020202020204" pitchFamily="34" charset="0"/>
                <a:cs typeface="Arial" panose="020B0604020202020204" pitchFamily="34" charset="0"/>
              </a:rPr>
              <a:t>PowerPoint template for the 2019 Anti-Bullying Week Assembly for:</a:t>
            </a:r>
          </a:p>
          <a:p>
            <a:endParaRPr lang="en-GB" sz="1500" dirty="0">
              <a:solidFill>
                <a:schemeClr val="bg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r>
              <a:rPr lang="en-US" sz="1200" dirty="0">
                <a:solidFill>
                  <a:schemeClr val="bg1"/>
                </a:solidFill>
                <a:latin typeface="Arial" panose="020B0604020202020204" pitchFamily="34" charset="0"/>
                <a:cs typeface="Arial" panose="020B0604020202020204" pitchFamily="34" charset="0"/>
              </a:rPr>
              <a:t>Secondary aged students</a:t>
            </a:r>
          </a:p>
          <a:p>
            <a:endParaRPr lang="en-US" sz="150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We know that good teaching is tailored to meet the needs of the children or young people in each individual class. </a:t>
            </a:r>
            <a:r>
              <a:rPr lang="en-US" sz="1050" dirty="0">
                <a:solidFill>
                  <a:schemeClr val="bg1"/>
                </a:solidFill>
                <a:latin typeface="Arial" panose="020B0604020202020204" pitchFamily="34" charset="0"/>
                <a:cs typeface="Arial" panose="020B0604020202020204" pitchFamily="34" charset="0"/>
              </a:rPr>
              <a:t>That’s why we’ve created this editable PowerPoint template – feel free to adapt it to suit your teaching context or to add your school or college slide template to the background.</a:t>
            </a:r>
          </a:p>
          <a:p>
            <a:endParaRPr lang="en-US" sz="1500" dirty="0">
              <a:solidFill>
                <a:schemeClr val="bg1"/>
              </a:solidFill>
              <a:latin typeface="Arial" panose="020B0604020202020204" pitchFamily="34" charset="0"/>
              <a:cs typeface="Arial" panose="020B0604020202020204" pitchFamily="34" charset="0"/>
            </a:endParaRPr>
          </a:p>
          <a:p>
            <a:r>
              <a:rPr lang="en-US" sz="1050" b="1" dirty="0">
                <a:solidFill>
                  <a:schemeClr val="bg1"/>
                </a:solidFill>
                <a:latin typeface="Arial" panose="020B0604020202020204" pitchFamily="34" charset="0"/>
                <a:cs typeface="Arial" panose="020B0604020202020204" pitchFamily="34" charset="0"/>
              </a:rPr>
              <a:t>Who are Stonewall?</a:t>
            </a:r>
          </a:p>
          <a:p>
            <a:r>
              <a:rPr lang="en-GB" sz="1050" dirty="0">
                <a:solidFill>
                  <a:schemeClr val="bg1"/>
                </a:solidFill>
                <a:latin typeface="Arial" panose="020B0604020202020204" pitchFamily="34" charset="0"/>
                <a:cs typeface="Arial" panose="020B0604020202020204" pitchFamily="34" charset="0"/>
              </a:rPr>
              <a:t>This resource is produced by Stonewall, a UK-based charity that stands for the freedom, equity and potential of all lesbian, gay, bi, trans, queer, questioning and ace (LGBTQ+) people. At Stonewall, we imagine a world where LGBTQ+ people everywhere can live our lives to the full. Founded in London in 1989, we now work in each nation of the UK and have established partnerships across the globe. Over the last three decades, we have created transformative change in the lives of LGBTQ+ people in the UK, helping win equal rights around marriage, having children and inclusive education.</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Our campaigns drive positive change for our communities, and our sustained change and empowerment programmes ensure that LGBTQ+ people can thrive throughout our lives. We make sure that the world hears and learns from our communities, and our work is grounded in evidence and expertise.</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Stonewall is proud to provide information, support and guidance on LGBTQ+ inclusion; working towards a world where we’re all free to be. This does not constitute legal advice, and is not intended to be a substitute for legal counsel on any subject matter. To find out more about our work, visit us at www.stonewall.org.uk.   </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Registered Charity No 1101255 (England and Wales) and SC039681 (Scotland)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E7D570E-07C0-4A9F-AAD0-70F9897D6C90}"/>
              </a:ext>
            </a:extLst>
          </p:cNvPr>
          <p:cNvSpPr/>
          <p:nvPr/>
        </p:nvSpPr>
        <p:spPr>
          <a:xfrm>
            <a:off x="2266513" y="3429000"/>
            <a:ext cx="4657942" cy="348813"/>
          </a:xfrm>
          <a:prstGeom prst="rect">
            <a:avLst/>
          </a:prstGeom>
        </p:spPr>
        <p:txBody>
          <a:bodyPr wrap="none">
            <a:spAutoFit/>
          </a:bodyPr>
          <a:lstStyle/>
          <a:p>
            <a:pPr>
              <a:lnSpc>
                <a:spcPts val="2025"/>
              </a:lnSpc>
            </a:pPr>
            <a:r>
              <a:rPr lang="en-US" sz="10350" b="1" dirty="0">
                <a:solidFill>
                  <a:srgbClr val="CD0920"/>
                </a:solidFill>
                <a:latin typeface="Arial"/>
                <a:cs typeface="Arial"/>
              </a:rPr>
              <a:t>PAUSE</a:t>
            </a:r>
            <a:endParaRPr lang="en-US" sz="1350" b="1" dirty="0">
              <a:solidFill>
                <a:srgbClr val="CD0920"/>
              </a:solidFill>
              <a:latin typeface="Arial"/>
              <a:cs typeface="Arial"/>
            </a:endParaRPr>
          </a:p>
        </p:txBody>
      </p:sp>
    </p:spTree>
    <p:extLst>
      <p:ext uri="{BB962C8B-B14F-4D97-AF65-F5344CB8AC3E}">
        <p14:creationId xmlns:p14="http://schemas.microsoft.com/office/powerpoint/2010/main" val="3306980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9874AD5-DA69-468E-A527-EEBB0D5223DF}"/>
              </a:ext>
            </a:extLst>
          </p:cNvPr>
          <p:cNvSpPr txBox="1"/>
          <p:nvPr/>
        </p:nvSpPr>
        <p:spPr>
          <a:xfrm>
            <a:off x="266700" y="1568464"/>
            <a:ext cx="5729868" cy="348813"/>
          </a:xfrm>
          <a:prstGeom prst="rect">
            <a:avLst/>
          </a:prstGeom>
          <a:noFill/>
        </p:spPr>
        <p:txBody>
          <a:bodyPr wrap="square" rtlCol="0">
            <a:spAutoFit/>
          </a:bodyPr>
          <a:lstStyle/>
          <a:p>
            <a:pPr>
              <a:lnSpc>
                <a:spcPts val="2025"/>
              </a:lnSpc>
            </a:pPr>
            <a:r>
              <a:rPr lang="en-US" sz="4000" b="1" dirty="0">
                <a:solidFill>
                  <a:srgbClr val="CD0920"/>
                </a:solidFill>
                <a:latin typeface="Arial"/>
                <a:cs typeface="Arial"/>
              </a:rPr>
              <a:t>Be an LGBT ally!</a:t>
            </a:r>
            <a:endParaRPr lang="en-US" sz="3600" b="1" dirty="0">
              <a:solidFill>
                <a:srgbClr val="CD0920"/>
              </a:solidFill>
              <a:latin typeface="Arial"/>
              <a:cs typeface="Arial"/>
            </a:endParaRPr>
          </a:p>
        </p:txBody>
      </p:sp>
      <p:pic>
        <p:nvPicPr>
          <p:cNvPr id="8194" name="Picture 2" descr="Image result for taylor swift you need to calm down">
            <a:extLst>
              <a:ext uri="{FF2B5EF4-FFF2-40B4-BE49-F238E27FC236}">
                <a16:creationId xmlns:a16="http://schemas.microsoft.com/office/drawing/2014/main" id="{1E39A1AB-2763-4582-9FFB-6224E3419D52}"/>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66700" y="2273080"/>
            <a:ext cx="3692721" cy="244439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207F51A-1D1C-4E63-9A8D-A983E7B79B8F}"/>
              </a:ext>
            </a:extLst>
          </p:cNvPr>
          <p:cNvSpPr txBox="1"/>
          <p:nvPr/>
        </p:nvSpPr>
        <p:spPr>
          <a:xfrm>
            <a:off x="4093324" y="2228686"/>
            <a:ext cx="4643977" cy="461665"/>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What will you do?</a:t>
            </a:r>
          </a:p>
        </p:txBody>
      </p:sp>
    </p:spTree>
    <p:extLst>
      <p:ext uri="{BB962C8B-B14F-4D97-AF65-F5344CB8AC3E}">
        <p14:creationId xmlns:p14="http://schemas.microsoft.com/office/powerpoint/2010/main" val="2206857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9874AD5-DA69-468E-A527-EEBB0D5223DF}"/>
              </a:ext>
            </a:extLst>
          </p:cNvPr>
          <p:cNvSpPr txBox="1"/>
          <p:nvPr/>
        </p:nvSpPr>
        <p:spPr>
          <a:xfrm>
            <a:off x="266700" y="1198638"/>
            <a:ext cx="5729868" cy="366447"/>
          </a:xfrm>
          <a:prstGeom prst="rect">
            <a:avLst/>
          </a:prstGeom>
          <a:noFill/>
        </p:spPr>
        <p:txBody>
          <a:bodyPr wrap="square" rtlCol="0">
            <a:spAutoFit/>
          </a:bodyPr>
          <a:lstStyle/>
          <a:p>
            <a:pPr>
              <a:lnSpc>
                <a:spcPts val="2025"/>
              </a:lnSpc>
            </a:pPr>
            <a:r>
              <a:rPr lang="en-US" sz="2800" b="1" dirty="0">
                <a:solidFill>
                  <a:srgbClr val="CD0920"/>
                </a:solidFill>
                <a:latin typeface="Arial"/>
                <a:cs typeface="Arial"/>
              </a:rPr>
              <a:t>You need to calm down…</a:t>
            </a:r>
          </a:p>
        </p:txBody>
      </p:sp>
      <p:pic>
        <p:nvPicPr>
          <p:cNvPr id="3" name="Picture 4" descr="Taylor Swift - You Need to Calm Down.png">
            <a:hlinkClick r:id="rId3"/>
            <a:extLst>
              <a:ext uri="{FF2B5EF4-FFF2-40B4-BE49-F238E27FC236}">
                <a16:creationId xmlns:a16="http://schemas.microsoft.com/office/drawing/2014/main" id="{24AE3EC6-AD14-4D16-A8C7-8B4BEB612200}"/>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2765058" y="1888591"/>
            <a:ext cx="3635148" cy="36351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00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9874AD5-DA69-468E-A527-EEBB0D5223DF}"/>
              </a:ext>
            </a:extLst>
          </p:cNvPr>
          <p:cNvSpPr txBox="1"/>
          <p:nvPr/>
        </p:nvSpPr>
        <p:spPr>
          <a:xfrm>
            <a:off x="266699" y="1198638"/>
            <a:ext cx="6782471" cy="348813"/>
          </a:xfrm>
          <a:prstGeom prst="rect">
            <a:avLst/>
          </a:prstGeom>
          <a:noFill/>
        </p:spPr>
        <p:txBody>
          <a:bodyPr wrap="square" rtlCol="0">
            <a:spAutoFit/>
          </a:bodyPr>
          <a:lstStyle/>
          <a:p>
            <a:pPr>
              <a:lnSpc>
                <a:spcPts val="2025"/>
              </a:lnSpc>
            </a:pPr>
            <a:r>
              <a:rPr lang="en-US" sz="2800" b="1" dirty="0">
                <a:solidFill>
                  <a:srgbClr val="CD0920"/>
                </a:solidFill>
                <a:latin typeface="Arial"/>
                <a:cs typeface="Arial"/>
              </a:rPr>
              <a:t>What is the message of the song?</a:t>
            </a:r>
          </a:p>
        </p:txBody>
      </p:sp>
      <p:sp>
        <p:nvSpPr>
          <p:cNvPr id="3" name="TextBox 2">
            <a:extLst>
              <a:ext uri="{FF2B5EF4-FFF2-40B4-BE49-F238E27FC236}">
                <a16:creationId xmlns:a16="http://schemas.microsoft.com/office/drawing/2014/main" id="{A397708B-844B-47FA-904B-4C7FBBCDFE66}"/>
              </a:ext>
            </a:extLst>
          </p:cNvPr>
          <p:cNvSpPr txBox="1"/>
          <p:nvPr/>
        </p:nvSpPr>
        <p:spPr>
          <a:xfrm>
            <a:off x="1779815" y="2604407"/>
            <a:ext cx="184731" cy="300082"/>
          </a:xfrm>
          <a:prstGeom prst="rect">
            <a:avLst/>
          </a:prstGeom>
          <a:noFill/>
        </p:spPr>
        <p:txBody>
          <a:bodyPr wrap="none" rtlCol="0">
            <a:spAutoFit/>
          </a:bodyPr>
          <a:lstStyle/>
          <a:p>
            <a:endParaRPr lang="en-GB" sz="1350" dirty="0"/>
          </a:p>
        </p:txBody>
      </p:sp>
      <p:sp>
        <p:nvSpPr>
          <p:cNvPr id="19" name="TextBox 18">
            <a:extLst>
              <a:ext uri="{FF2B5EF4-FFF2-40B4-BE49-F238E27FC236}">
                <a16:creationId xmlns:a16="http://schemas.microsoft.com/office/drawing/2014/main" id="{F84925F4-E8FC-4582-8622-E590BC7BC5B9}"/>
              </a:ext>
            </a:extLst>
          </p:cNvPr>
          <p:cNvSpPr txBox="1"/>
          <p:nvPr/>
        </p:nvSpPr>
        <p:spPr>
          <a:xfrm>
            <a:off x="2760989" y="3198550"/>
            <a:ext cx="5729868" cy="605294"/>
          </a:xfrm>
          <a:prstGeom prst="rect">
            <a:avLst/>
          </a:prstGeom>
          <a:noFill/>
        </p:spPr>
        <p:txBody>
          <a:bodyPr wrap="square" rtlCol="0">
            <a:spAutoFit/>
          </a:bodyPr>
          <a:lstStyle/>
          <a:p>
            <a:pPr algn="ctr">
              <a:lnSpc>
                <a:spcPts val="2025"/>
              </a:lnSpc>
            </a:pPr>
            <a:r>
              <a:rPr lang="en-US" sz="2100" dirty="0">
                <a:solidFill>
                  <a:srgbClr val="C00000"/>
                </a:solidFill>
                <a:latin typeface="Arial"/>
                <a:cs typeface="Arial"/>
              </a:rPr>
              <a:t>“You are somebody that I don’t know, but you’re coming at my friends like a missile.”</a:t>
            </a:r>
            <a:endParaRPr lang="en-US" dirty="0">
              <a:solidFill>
                <a:srgbClr val="C00000"/>
              </a:solidFill>
              <a:latin typeface="Arial"/>
              <a:cs typeface="Arial"/>
            </a:endParaRPr>
          </a:p>
        </p:txBody>
      </p:sp>
      <p:sp>
        <p:nvSpPr>
          <p:cNvPr id="20" name="TextBox 19">
            <a:extLst>
              <a:ext uri="{FF2B5EF4-FFF2-40B4-BE49-F238E27FC236}">
                <a16:creationId xmlns:a16="http://schemas.microsoft.com/office/drawing/2014/main" id="{E9DB3D88-5F4B-491B-8460-21D936304C08}"/>
              </a:ext>
            </a:extLst>
          </p:cNvPr>
          <p:cNvSpPr txBox="1"/>
          <p:nvPr/>
        </p:nvSpPr>
        <p:spPr>
          <a:xfrm>
            <a:off x="266700" y="2215906"/>
            <a:ext cx="5729868" cy="605294"/>
          </a:xfrm>
          <a:prstGeom prst="rect">
            <a:avLst/>
          </a:prstGeom>
          <a:noFill/>
        </p:spPr>
        <p:txBody>
          <a:bodyPr wrap="square" rtlCol="0">
            <a:spAutoFit/>
          </a:bodyPr>
          <a:lstStyle/>
          <a:p>
            <a:pPr algn="ctr">
              <a:lnSpc>
                <a:spcPts val="2025"/>
              </a:lnSpc>
            </a:pPr>
            <a:r>
              <a:rPr lang="en-US" sz="2100" dirty="0">
                <a:latin typeface="Arial"/>
                <a:cs typeface="Arial"/>
              </a:rPr>
              <a:t>“Sunshine on the street at the parade, but you would rather be in the dark ages.”</a:t>
            </a:r>
            <a:endParaRPr lang="en-US" dirty="0">
              <a:latin typeface="Arial"/>
              <a:cs typeface="Arial"/>
            </a:endParaRPr>
          </a:p>
        </p:txBody>
      </p:sp>
      <p:sp>
        <p:nvSpPr>
          <p:cNvPr id="21" name="TextBox 20">
            <a:extLst>
              <a:ext uri="{FF2B5EF4-FFF2-40B4-BE49-F238E27FC236}">
                <a16:creationId xmlns:a16="http://schemas.microsoft.com/office/drawing/2014/main" id="{3989A44B-6238-4797-9E9D-369F26C208FF}"/>
              </a:ext>
            </a:extLst>
          </p:cNvPr>
          <p:cNvSpPr txBox="1"/>
          <p:nvPr/>
        </p:nvSpPr>
        <p:spPr>
          <a:xfrm>
            <a:off x="266700" y="4328114"/>
            <a:ext cx="5729868" cy="605294"/>
          </a:xfrm>
          <a:prstGeom prst="rect">
            <a:avLst/>
          </a:prstGeom>
          <a:noFill/>
        </p:spPr>
        <p:txBody>
          <a:bodyPr wrap="square" rtlCol="0">
            <a:spAutoFit/>
          </a:bodyPr>
          <a:lstStyle/>
          <a:p>
            <a:pPr algn="ctr">
              <a:lnSpc>
                <a:spcPts val="2025"/>
              </a:lnSpc>
            </a:pPr>
            <a:r>
              <a:rPr lang="en-US" sz="2100" dirty="0">
                <a:latin typeface="Arial"/>
                <a:cs typeface="Arial"/>
              </a:rPr>
              <a:t>“Control the urges to scream about all the people you hate.”</a:t>
            </a:r>
            <a:endParaRPr lang="en-US" dirty="0">
              <a:latin typeface="Arial"/>
              <a:cs typeface="Arial"/>
            </a:endParaRPr>
          </a:p>
        </p:txBody>
      </p:sp>
    </p:spTree>
    <p:extLst>
      <p:ext uri="{BB962C8B-B14F-4D97-AF65-F5344CB8AC3E}">
        <p14:creationId xmlns:p14="http://schemas.microsoft.com/office/powerpoint/2010/main" val="1662368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Image result for teen bullying">
            <a:extLst>
              <a:ext uri="{FF2B5EF4-FFF2-40B4-BE49-F238E27FC236}">
                <a16:creationId xmlns:a16="http://schemas.microsoft.com/office/drawing/2014/main" id="{F17EC796-2D63-429A-AC5C-4FD988C0A891}"/>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571999" y="2269866"/>
            <a:ext cx="4012600" cy="267506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44D3F26-9590-449C-B158-8CC92C751108}"/>
              </a:ext>
            </a:extLst>
          </p:cNvPr>
          <p:cNvSpPr txBox="1"/>
          <p:nvPr/>
        </p:nvSpPr>
        <p:spPr>
          <a:xfrm>
            <a:off x="266700" y="1198638"/>
            <a:ext cx="6448425" cy="1287532"/>
          </a:xfrm>
          <a:prstGeom prst="rect">
            <a:avLst/>
          </a:prstGeom>
          <a:noFill/>
        </p:spPr>
        <p:txBody>
          <a:bodyPr wrap="square" rtlCol="0">
            <a:spAutoFit/>
          </a:bodyPr>
          <a:lstStyle/>
          <a:p>
            <a:r>
              <a:rPr lang="en-US" sz="2800" b="1" dirty="0">
                <a:solidFill>
                  <a:srgbClr val="CD0920"/>
                </a:solidFill>
                <a:latin typeface="Arial"/>
                <a:cs typeface="Arial"/>
              </a:rPr>
              <a:t>The Stonewall School Report (2017) found that…</a:t>
            </a:r>
          </a:p>
          <a:p>
            <a:pPr>
              <a:lnSpc>
                <a:spcPts val="1275"/>
              </a:lnSpc>
            </a:pPr>
            <a:endParaRPr lang="en-US" b="1" dirty="0">
              <a:solidFill>
                <a:srgbClr val="CD0920"/>
              </a:solidFill>
              <a:latin typeface="Arial"/>
              <a:cs typeface="Arial"/>
            </a:endParaRPr>
          </a:p>
          <a:p>
            <a:pPr>
              <a:lnSpc>
                <a:spcPts val="1275"/>
              </a:lnSpc>
            </a:pPr>
            <a:endParaRPr lang="en-US" b="1" dirty="0">
              <a:solidFill>
                <a:srgbClr val="CD0920"/>
              </a:solidFill>
              <a:latin typeface="Arial"/>
              <a:cs typeface="Arial"/>
            </a:endParaRPr>
          </a:p>
        </p:txBody>
      </p:sp>
      <p:sp>
        <p:nvSpPr>
          <p:cNvPr id="2" name="Rectangle 1">
            <a:extLst>
              <a:ext uri="{FF2B5EF4-FFF2-40B4-BE49-F238E27FC236}">
                <a16:creationId xmlns:a16="http://schemas.microsoft.com/office/drawing/2014/main" id="{97E8DB18-D147-425A-BA76-AFB1EFC60D87}"/>
              </a:ext>
            </a:extLst>
          </p:cNvPr>
          <p:cNvSpPr/>
          <p:nvPr/>
        </p:nvSpPr>
        <p:spPr>
          <a:xfrm>
            <a:off x="114381" y="2269866"/>
            <a:ext cx="4572000" cy="1349087"/>
          </a:xfrm>
          <a:prstGeom prst="rect">
            <a:avLst/>
          </a:prstGeom>
        </p:spPr>
        <p:txBody>
          <a:bodyPr>
            <a:spAutoFit/>
          </a:bodyPr>
          <a:lstStyle/>
          <a:p>
            <a:pPr>
              <a:lnSpc>
                <a:spcPts val="1275"/>
              </a:lnSpc>
            </a:pPr>
            <a:endParaRPr lang="en-US" b="1" dirty="0">
              <a:solidFill>
                <a:srgbClr val="CD0920"/>
              </a:solidFill>
              <a:latin typeface="Arial"/>
              <a:cs typeface="Arial"/>
            </a:endParaRPr>
          </a:p>
          <a:p>
            <a:pPr marL="257175" indent="-257175">
              <a:lnSpc>
                <a:spcPts val="1725"/>
              </a:lnSpc>
              <a:buFont typeface="Arial" panose="020B0604020202020204" pitchFamily="34" charset="0"/>
              <a:buChar char="•"/>
            </a:pPr>
            <a:r>
              <a:rPr lang="en-US" dirty="0">
                <a:solidFill>
                  <a:srgbClr val="0C0C0C"/>
                </a:solidFill>
                <a:latin typeface="Arial" panose="020B0604020202020204" pitchFamily="34" charset="0"/>
                <a:cs typeface="Arial" panose="020B0604020202020204" pitchFamily="34" charset="0"/>
              </a:rPr>
              <a:t>Nearly half of LGBT young people are bullied for being LGBT</a:t>
            </a:r>
            <a:br>
              <a:rPr lang="en-US" dirty="0">
                <a:solidFill>
                  <a:srgbClr val="0C0C0C"/>
                </a:solidFill>
                <a:latin typeface="Arial" panose="020B0604020202020204" pitchFamily="34" charset="0"/>
                <a:cs typeface="Arial" panose="020B0604020202020204" pitchFamily="34" charset="0"/>
              </a:rPr>
            </a:br>
            <a:endParaRPr lang="en-US" dirty="0">
              <a:solidFill>
                <a:srgbClr val="0C0C0C"/>
              </a:solidFill>
              <a:latin typeface="Arial" panose="020B0604020202020204" pitchFamily="34" charset="0"/>
              <a:cs typeface="Arial" panose="020B0604020202020204" pitchFamily="34" charset="0"/>
            </a:endParaRPr>
          </a:p>
          <a:p>
            <a:pPr marL="257175" indent="-257175">
              <a:lnSpc>
                <a:spcPts val="1725"/>
              </a:lnSpc>
              <a:buFont typeface="Arial" panose="020B0604020202020204" pitchFamily="34" charset="0"/>
              <a:buChar char="•"/>
            </a:pPr>
            <a:r>
              <a:rPr lang="en-US" dirty="0">
                <a:solidFill>
                  <a:srgbClr val="0C0C0C"/>
                </a:solidFill>
                <a:latin typeface="Arial" panose="020B0604020202020204" pitchFamily="34" charset="0"/>
                <a:cs typeface="Arial" panose="020B0604020202020204" pitchFamily="34" charset="0"/>
              </a:rPr>
              <a:t>Half of LGBT pupils hear homophobic slurs ‘frequently’ or ‘often’ at school</a:t>
            </a:r>
          </a:p>
        </p:txBody>
      </p:sp>
    </p:spTree>
    <p:extLst>
      <p:ext uri="{BB962C8B-B14F-4D97-AF65-F5344CB8AC3E}">
        <p14:creationId xmlns:p14="http://schemas.microsoft.com/office/powerpoint/2010/main" val="2018141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44D3F26-9590-449C-B158-8CC92C751108}"/>
              </a:ext>
            </a:extLst>
          </p:cNvPr>
          <p:cNvSpPr txBox="1"/>
          <p:nvPr/>
        </p:nvSpPr>
        <p:spPr>
          <a:xfrm>
            <a:off x="266700" y="1198638"/>
            <a:ext cx="6448425" cy="682238"/>
          </a:xfrm>
          <a:prstGeom prst="rect">
            <a:avLst/>
          </a:prstGeom>
          <a:noFill/>
        </p:spPr>
        <p:txBody>
          <a:bodyPr wrap="square" rtlCol="0">
            <a:spAutoFit/>
          </a:bodyPr>
          <a:lstStyle/>
          <a:p>
            <a:pPr>
              <a:lnSpc>
                <a:spcPts val="2025"/>
              </a:lnSpc>
            </a:pPr>
            <a:r>
              <a:rPr lang="en-US" sz="2800" b="1" dirty="0">
                <a:solidFill>
                  <a:srgbClr val="CD0920"/>
                </a:solidFill>
                <a:latin typeface="Arial"/>
                <a:cs typeface="Arial"/>
              </a:rPr>
              <a:t>How would it feel?</a:t>
            </a:r>
          </a:p>
          <a:p>
            <a:pPr>
              <a:lnSpc>
                <a:spcPts val="1275"/>
              </a:lnSpc>
            </a:pPr>
            <a:endParaRPr lang="en-US" b="1" dirty="0">
              <a:solidFill>
                <a:srgbClr val="CD0920"/>
              </a:solidFill>
              <a:latin typeface="Arial"/>
              <a:cs typeface="Arial"/>
            </a:endParaRPr>
          </a:p>
          <a:p>
            <a:pPr>
              <a:lnSpc>
                <a:spcPts val="1275"/>
              </a:lnSpc>
            </a:pPr>
            <a:endParaRPr lang="en-US" b="1" dirty="0">
              <a:solidFill>
                <a:srgbClr val="CD0920"/>
              </a:solidFill>
              <a:latin typeface="Arial"/>
              <a:cs typeface="Arial"/>
            </a:endParaRPr>
          </a:p>
        </p:txBody>
      </p:sp>
      <p:pic>
        <p:nvPicPr>
          <p:cNvPr id="5" name="Picture 4">
            <a:extLst>
              <a:ext uri="{FF2B5EF4-FFF2-40B4-BE49-F238E27FC236}">
                <a16:creationId xmlns:a16="http://schemas.microsoft.com/office/drawing/2014/main" id="{0C661E5B-2C9B-44EC-9B78-9897CE12455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72000" y="2271160"/>
            <a:ext cx="4012599" cy="2675066"/>
          </a:xfrm>
          <a:prstGeom prst="rect">
            <a:avLst/>
          </a:prstGeom>
        </p:spPr>
      </p:pic>
      <p:sp>
        <p:nvSpPr>
          <p:cNvPr id="3" name="Rectangle 2">
            <a:extLst>
              <a:ext uri="{FF2B5EF4-FFF2-40B4-BE49-F238E27FC236}">
                <a16:creationId xmlns:a16="http://schemas.microsoft.com/office/drawing/2014/main" id="{E2AFD675-1B00-45B6-B57B-64C168B5A698}"/>
              </a:ext>
            </a:extLst>
          </p:cNvPr>
          <p:cNvSpPr/>
          <p:nvPr/>
        </p:nvSpPr>
        <p:spPr>
          <a:xfrm>
            <a:off x="163287" y="2271160"/>
            <a:ext cx="4408714" cy="1962076"/>
          </a:xfrm>
          <a:prstGeom prst="rect">
            <a:avLst/>
          </a:prstGeom>
        </p:spPr>
        <p:txBody>
          <a:bodyPr wrap="square">
            <a:spAutoFit/>
          </a:bodyPr>
          <a:lstStyle/>
          <a:p>
            <a:pPr algn="ctr"/>
            <a:r>
              <a:rPr lang="en-US" dirty="0">
                <a:solidFill>
                  <a:srgbClr val="000000"/>
                </a:solidFill>
                <a:latin typeface="Arial" panose="020B0604020202020204" pitchFamily="34" charset="0"/>
                <a:cs typeface="Arial" panose="020B0604020202020204" pitchFamily="34" charset="0"/>
              </a:rPr>
              <a:t>“I felt like whatever I was doing was worthless. Even if I did well in school, it wouldn’t matter to people because all they would care about is me being gay.”</a:t>
            </a:r>
          </a:p>
          <a:p>
            <a:endParaRPr lang="en-US" dirty="0">
              <a:solidFill>
                <a:srgbClr val="000000"/>
              </a:solidFill>
              <a:latin typeface="Arial" panose="020B0604020202020204" pitchFamily="34" charset="0"/>
              <a:cs typeface="Arial" panose="020B0604020202020204" pitchFamily="34" charset="0"/>
            </a:endParaRPr>
          </a:p>
          <a:p>
            <a:pPr algn="r"/>
            <a:r>
              <a:rPr lang="en-US" sz="1350" cap="all" dirty="0">
                <a:solidFill>
                  <a:srgbClr val="C00000"/>
                </a:solidFill>
                <a:latin typeface="Arial" panose="020B0604020202020204" pitchFamily="34" charset="0"/>
                <a:cs typeface="Arial" panose="020B0604020202020204" pitchFamily="34" charset="0"/>
              </a:rPr>
              <a:t>ZOE, 12, SECONDARY SCHOOL Student</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7975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s://www.nextgenerationvillage.com/wp-content/uploads/2017/10/teen-drug-abuse-1.jpg">
            <a:extLst>
              <a:ext uri="{FF2B5EF4-FFF2-40B4-BE49-F238E27FC236}">
                <a16:creationId xmlns:a16="http://schemas.microsoft.com/office/drawing/2014/main" id="{571480C1-4B37-4789-B7B3-B4A85FD07918}"/>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4571998" y="2271160"/>
            <a:ext cx="4012601" cy="267506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44D3F26-9590-449C-B158-8CC92C751108}"/>
              </a:ext>
            </a:extLst>
          </p:cNvPr>
          <p:cNvSpPr txBox="1"/>
          <p:nvPr/>
        </p:nvSpPr>
        <p:spPr>
          <a:xfrm>
            <a:off x="266700" y="1198638"/>
            <a:ext cx="6448425" cy="682238"/>
          </a:xfrm>
          <a:prstGeom prst="rect">
            <a:avLst/>
          </a:prstGeom>
          <a:noFill/>
        </p:spPr>
        <p:txBody>
          <a:bodyPr wrap="square" rtlCol="0">
            <a:spAutoFit/>
          </a:bodyPr>
          <a:lstStyle/>
          <a:p>
            <a:pPr>
              <a:lnSpc>
                <a:spcPts val="2025"/>
              </a:lnSpc>
            </a:pPr>
            <a:r>
              <a:rPr lang="en-US" sz="2800" b="1" dirty="0">
                <a:solidFill>
                  <a:srgbClr val="CD0920"/>
                </a:solidFill>
                <a:latin typeface="Arial"/>
                <a:cs typeface="Arial"/>
              </a:rPr>
              <a:t>How would it feel?</a:t>
            </a:r>
          </a:p>
          <a:p>
            <a:pPr>
              <a:lnSpc>
                <a:spcPts val="1275"/>
              </a:lnSpc>
            </a:pPr>
            <a:endParaRPr lang="en-US" b="1" dirty="0">
              <a:solidFill>
                <a:srgbClr val="CD0920"/>
              </a:solidFill>
              <a:latin typeface="Arial"/>
              <a:cs typeface="Arial"/>
            </a:endParaRPr>
          </a:p>
          <a:p>
            <a:pPr>
              <a:lnSpc>
                <a:spcPts val="1275"/>
              </a:lnSpc>
            </a:pPr>
            <a:endParaRPr lang="en-US" b="1" dirty="0">
              <a:solidFill>
                <a:srgbClr val="CD0920"/>
              </a:solidFill>
              <a:latin typeface="Arial"/>
              <a:cs typeface="Arial"/>
            </a:endParaRPr>
          </a:p>
        </p:txBody>
      </p:sp>
      <p:sp>
        <p:nvSpPr>
          <p:cNvPr id="3" name="Rectangle 2">
            <a:extLst>
              <a:ext uri="{FF2B5EF4-FFF2-40B4-BE49-F238E27FC236}">
                <a16:creationId xmlns:a16="http://schemas.microsoft.com/office/drawing/2014/main" id="{E2AFD675-1B00-45B6-B57B-64C168B5A698}"/>
              </a:ext>
            </a:extLst>
          </p:cNvPr>
          <p:cNvSpPr/>
          <p:nvPr/>
        </p:nvSpPr>
        <p:spPr>
          <a:xfrm>
            <a:off x="163287" y="2271160"/>
            <a:ext cx="4408714" cy="1962076"/>
          </a:xfrm>
          <a:prstGeom prst="rect">
            <a:avLst/>
          </a:prstGeom>
        </p:spPr>
        <p:txBody>
          <a:bodyPr wrap="square">
            <a:spAutoFit/>
          </a:bodyPr>
          <a:lstStyle/>
          <a:p>
            <a:pPr algn="ctr"/>
            <a:r>
              <a:rPr lang="en-US" dirty="0">
                <a:solidFill>
                  <a:srgbClr val="000000"/>
                </a:solidFill>
                <a:latin typeface="Arial" panose="020B0604020202020204" pitchFamily="34" charset="0"/>
                <a:cs typeface="Arial" panose="020B0604020202020204" pitchFamily="34" charset="0"/>
              </a:rPr>
              <a:t>“After coming out to the people around me, I was taunted a lot with people using my preferred name like it was a </a:t>
            </a:r>
          </a:p>
          <a:p>
            <a:pPr algn="ctr"/>
            <a:r>
              <a:rPr lang="en-US" dirty="0">
                <a:solidFill>
                  <a:srgbClr val="000000"/>
                </a:solidFill>
                <a:latin typeface="Arial" panose="020B0604020202020204" pitchFamily="34" charset="0"/>
                <a:cs typeface="Arial" panose="020B0604020202020204" pitchFamily="34" charset="0"/>
              </a:rPr>
              <a:t>curse word.”</a:t>
            </a:r>
          </a:p>
          <a:p>
            <a:pPr algn="ctr"/>
            <a:endParaRPr lang="en-US" dirty="0">
              <a:solidFill>
                <a:srgbClr val="000000"/>
              </a:solidFill>
              <a:latin typeface="Arial" panose="020B0604020202020204" pitchFamily="34" charset="0"/>
              <a:cs typeface="Arial" panose="020B0604020202020204" pitchFamily="34" charset="0"/>
            </a:endParaRPr>
          </a:p>
          <a:p>
            <a:pPr algn="r"/>
            <a:r>
              <a:rPr lang="en-US" sz="1350" cap="all" dirty="0">
                <a:solidFill>
                  <a:srgbClr val="C00000"/>
                </a:solidFill>
                <a:latin typeface="Arial" panose="020B0604020202020204" pitchFamily="34" charset="0"/>
                <a:cs typeface="Arial" panose="020B0604020202020204" pitchFamily="34" charset="0"/>
              </a:rPr>
              <a:t>Elliott, 12, SECONDARY SCHOOL Student</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0602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Related image">
            <a:extLst>
              <a:ext uri="{FF2B5EF4-FFF2-40B4-BE49-F238E27FC236}">
                <a16:creationId xmlns:a16="http://schemas.microsoft.com/office/drawing/2014/main" id="{0B2CF1A8-96B1-409B-9B90-139922868C18}"/>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4571998" y="2271160"/>
            <a:ext cx="4012601" cy="267506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44D3F26-9590-449C-B158-8CC92C751108}"/>
              </a:ext>
            </a:extLst>
          </p:cNvPr>
          <p:cNvSpPr txBox="1"/>
          <p:nvPr/>
        </p:nvSpPr>
        <p:spPr>
          <a:xfrm>
            <a:off x="266700" y="1198638"/>
            <a:ext cx="6448425" cy="682238"/>
          </a:xfrm>
          <a:prstGeom prst="rect">
            <a:avLst/>
          </a:prstGeom>
          <a:noFill/>
        </p:spPr>
        <p:txBody>
          <a:bodyPr wrap="square" rtlCol="0">
            <a:spAutoFit/>
          </a:bodyPr>
          <a:lstStyle/>
          <a:p>
            <a:pPr>
              <a:lnSpc>
                <a:spcPts val="2025"/>
              </a:lnSpc>
            </a:pPr>
            <a:r>
              <a:rPr lang="en-US" sz="2800" b="1" dirty="0">
                <a:solidFill>
                  <a:srgbClr val="CD0920"/>
                </a:solidFill>
                <a:latin typeface="Arial"/>
                <a:cs typeface="Arial"/>
              </a:rPr>
              <a:t>How would it feel?</a:t>
            </a:r>
          </a:p>
          <a:p>
            <a:pPr>
              <a:lnSpc>
                <a:spcPts val="1275"/>
              </a:lnSpc>
            </a:pPr>
            <a:endParaRPr lang="en-US" b="1" dirty="0">
              <a:solidFill>
                <a:srgbClr val="CD0920"/>
              </a:solidFill>
              <a:latin typeface="Arial"/>
              <a:cs typeface="Arial"/>
            </a:endParaRPr>
          </a:p>
          <a:p>
            <a:pPr>
              <a:lnSpc>
                <a:spcPts val="1275"/>
              </a:lnSpc>
            </a:pPr>
            <a:endParaRPr lang="en-US" b="1" dirty="0">
              <a:solidFill>
                <a:srgbClr val="CD0920"/>
              </a:solidFill>
              <a:latin typeface="Arial"/>
              <a:cs typeface="Arial"/>
            </a:endParaRPr>
          </a:p>
        </p:txBody>
      </p:sp>
      <p:sp>
        <p:nvSpPr>
          <p:cNvPr id="3" name="Rectangle 2">
            <a:extLst>
              <a:ext uri="{FF2B5EF4-FFF2-40B4-BE49-F238E27FC236}">
                <a16:creationId xmlns:a16="http://schemas.microsoft.com/office/drawing/2014/main" id="{E2AFD675-1B00-45B6-B57B-64C168B5A698}"/>
              </a:ext>
            </a:extLst>
          </p:cNvPr>
          <p:cNvSpPr/>
          <p:nvPr/>
        </p:nvSpPr>
        <p:spPr>
          <a:xfrm>
            <a:off x="163287" y="2271160"/>
            <a:ext cx="4408714" cy="2239074"/>
          </a:xfrm>
          <a:prstGeom prst="rect">
            <a:avLst/>
          </a:prstGeom>
        </p:spPr>
        <p:txBody>
          <a:bodyPr wrap="square">
            <a:spAutoFit/>
          </a:bodyPr>
          <a:lstStyle/>
          <a:p>
            <a:pPr algn="ctr"/>
            <a:r>
              <a:rPr lang="en-US" dirty="0">
                <a:solidFill>
                  <a:srgbClr val="000000"/>
                </a:solidFill>
                <a:latin typeface="Arial" panose="020B0604020202020204" pitchFamily="34" charset="0"/>
                <a:cs typeface="Arial" panose="020B0604020202020204" pitchFamily="34" charset="0"/>
              </a:rPr>
              <a:t>I’ve been shouted at and talked about on multiple occasions because of my sexuality and I’ve heard remarks such as ‘bisexuals are more likely to cheat, I’d never date a bi woman or man’. </a:t>
            </a:r>
          </a:p>
          <a:p>
            <a:pPr algn="ctr"/>
            <a:endParaRPr lang="en-US" dirty="0">
              <a:solidFill>
                <a:srgbClr val="000000"/>
              </a:solidFill>
              <a:latin typeface="Arial" panose="020B0604020202020204" pitchFamily="34" charset="0"/>
              <a:cs typeface="Arial" panose="020B0604020202020204" pitchFamily="34" charset="0"/>
            </a:endParaRPr>
          </a:p>
          <a:p>
            <a:pPr algn="r"/>
            <a:r>
              <a:rPr lang="en-US" sz="1350" cap="all" dirty="0">
                <a:solidFill>
                  <a:srgbClr val="C00000"/>
                </a:solidFill>
                <a:latin typeface="Arial" panose="020B0604020202020204" pitchFamily="34" charset="0"/>
                <a:cs typeface="Arial" panose="020B0604020202020204" pitchFamily="34" charset="0"/>
              </a:rPr>
              <a:t>SIAN, 13, SECONDARY SCHOOL Student</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9463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2" name="Picture 6" descr="https://www.anti-bullyingalliance.org.uk/sites/default/files/field/attachment/ABW_UK_LOGO_PURPLE_NO_BACKGROUND_RGB.png">
            <a:extLst>
              <a:ext uri="{FF2B5EF4-FFF2-40B4-BE49-F238E27FC236}">
                <a16:creationId xmlns:a16="http://schemas.microsoft.com/office/drawing/2014/main" id="{EE98F272-F5E3-4814-BBC6-9304806ABCBC}"/>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000250" y="857250"/>
            <a:ext cx="5143500"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477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9874AD5-DA69-468E-A527-EEBB0D5223DF}"/>
              </a:ext>
            </a:extLst>
          </p:cNvPr>
          <p:cNvSpPr txBox="1"/>
          <p:nvPr/>
        </p:nvSpPr>
        <p:spPr>
          <a:xfrm>
            <a:off x="266700" y="1568464"/>
            <a:ext cx="5729868" cy="348813"/>
          </a:xfrm>
          <a:prstGeom prst="rect">
            <a:avLst/>
          </a:prstGeom>
          <a:noFill/>
        </p:spPr>
        <p:txBody>
          <a:bodyPr wrap="square" rtlCol="0">
            <a:spAutoFit/>
          </a:bodyPr>
          <a:lstStyle/>
          <a:p>
            <a:pPr>
              <a:lnSpc>
                <a:spcPts val="2025"/>
              </a:lnSpc>
            </a:pPr>
            <a:r>
              <a:rPr lang="en-US" sz="4000" b="1" dirty="0">
                <a:solidFill>
                  <a:srgbClr val="CD0920"/>
                </a:solidFill>
                <a:latin typeface="Arial"/>
                <a:cs typeface="Arial"/>
              </a:rPr>
              <a:t>Be an LGBT ally!</a:t>
            </a:r>
            <a:endParaRPr lang="en-US" sz="3600" b="1" dirty="0">
              <a:solidFill>
                <a:srgbClr val="CD0920"/>
              </a:solidFill>
              <a:latin typeface="Arial"/>
              <a:cs typeface="Arial"/>
            </a:endParaRPr>
          </a:p>
        </p:txBody>
      </p:sp>
      <p:pic>
        <p:nvPicPr>
          <p:cNvPr id="8194" name="Picture 2" descr="Image result for taylor swift you need to calm down">
            <a:extLst>
              <a:ext uri="{FF2B5EF4-FFF2-40B4-BE49-F238E27FC236}">
                <a16:creationId xmlns:a16="http://schemas.microsoft.com/office/drawing/2014/main" id="{1E39A1AB-2763-4582-9FFB-6224E3419D52}"/>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66700" y="2273080"/>
            <a:ext cx="3692721" cy="244439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207F51A-1D1C-4E63-9A8D-A983E7B79B8F}"/>
              </a:ext>
            </a:extLst>
          </p:cNvPr>
          <p:cNvSpPr txBox="1"/>
          <p:nvPr/>
        </p:nvSpPr>
        <p:spPr>
          <a:xfrm>
            <a:off x="4127883" y="2156450"/>
            <a:ext cx="4643977" cy="2677656"/>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Challenge bullying when you see it.</a:t>
            </a:r>
          </a:p>
          <a:p>
            <a:endParaRPr lang="en-US"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Learn more about LGBT people’s experiences.</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Speak up for LGBT people.</a:t>
            </a:r>
          </a:p>
        </p:txBody>
      </p:sp>
    </p:spTree>
    <p:extLst>
      <p:ext uri="{BB962C8B-B14F-4D97-AF65-F5344CB8AC3E}">
        <p14:creationId xmlns:p14="http://schemas.microsoft.com/office/powerpoint/2010/main" val="41335817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1078</Words>
  <Application>Microsoft Office PowerPoint</Application>
  <PresentationFormat>On-screen Show (4:3)</PresentationFormat>
  <Paragraphs>75</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2022-09-28T09:17:46Z</dcterms:created>
  <dcterms:modified xsi:type="dcterms:W3CDTF">2022-09-28T09:18:09Z</dcterms:modified>
</cp:coreProperties>
</file>