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7"/>
  </p:notesMasterIdLst>
  <p:sldIdLst>
    <p:sldId id="289" r:id="rId2"/>
    <p:sldId id="299" r:id="rId3"/>
    <p:sldId id="286" r:id="rId4"/>
    <p:sldId id="287" r:id="rId5"/>
    <p:sldId id="293" r:id="rId6"/>
    <p:sldId id="294" r:id="rId7"/>
    <p:sldId id="274" r:id="rId8"/>
    <p:sldId id="295" r:id="rId9"/>
    <p:sldId id="291" r:id="rId10"/>
    <p:sldId id="296" r:id="rId11"/>
    <p:sldId id="290" r:id="rId12"/>
    <p:sldId id="297" r:id="rId13"/>
    <p:sldId id="284" r:id="rId14"/>
    <p:sldId id="292" r:id="rId15"/>
    <p:sldId id="298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61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4" autoAdjust="0"/>
    <p:restoredTop sz="82058" autoAdjust="0"/>
  </p:normalViewPr>
  <p:slideViewPr>
    <p:cSldViewPr snapToGrid="0">
      <p:cViewPr varScale="1">
        <p:scale>
          <a:sx n="53" d="100"/>
          <a:sy n="53" d="100"/>
        </p:scale>
        <p:origin x="96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C4FC06-585F-4C54-B36E-30C440F8FC11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4AA41-40ED-43E7-90AF-DD301BDF1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465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kk9gvTmCXY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7" name="Shape 12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005810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Atgoffwch y disgyblion beth yw ystyr deurywiol, os oes angen.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DB596-D218-9D43-A4EC-2B51BE92999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8764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Beth yw bwlio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trawsffobaidd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DB596-D218-9D43-A4EC-2B51BE92999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6844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Atgoffwch y disgyblion beth yw ystyr traws, os oes angen.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DB596-D218-9D43-A4EC-2B51BE92999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6288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Esboniwch ei bod hi'n wythnos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+mn-lt"/>
              </a:rPr>
              <a:t>gwrthfwlio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 ac mai'r thema yw "Mae newid yn dechrau gyda ni".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US" sz="1200" dirty="0"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Mae angen i bob un ohonon ni ystyried sut gallwn ni herio bwlio.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DB596-D218-9D43-A4EC-2B51BE92999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2491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Gofynnwch i'r disgyblion beth y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gallen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ni ei wneud fel ysgol i herio bwlio?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DB596-D218-9D43-A4EC-2B51BE92999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0505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Trafodwch gyda disgyblion y dylen nhw fod yn garedig wrth bobl eraill, bod yn dyner wrth bobl eraill (cadw eich dwylo a'ch traed i chi eich hunan), a dweud wrth oedolyn os bydd rhywun yn bod yn gas.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DB596-D218-9D43-A4EC-2B51BE92999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150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Adnodd ar gyfer ysgolion arbennig a cholegau arbennig yw hwn. Dyma fersiwn 2 y gwasanaeth, mae fersiwn symlach ar gael ar ein gwefan.</a:t>
            </a:r>
          </a:p>
          <a:p>
            <a:endParaRPr lang="en-US" sz="1200" dirty="0">
              <a:latin typeface="+mn-lt"/>
            </a:endParaRPr>
          </a:p>
          <a:p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Cyflwynwch y gwasanaeth, esboniwch wrth y disgyblion eich bod yn un o ysgolion Hyrwyddwyr Ysgolion Stonewall.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DB596-D218-9D43-A4EC-2B51BE9299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450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Gwyliwch fideo ‘You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Need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to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Calm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Down’ gan Taylor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Swift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: 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  <a:hlinkClick r:id="rId3" history="0"/>
              </a:rPr>
              <a:t>https://www.youtube.com/watch?v=Dkk9gvTmCXY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Anogwch y disgyblion i wrando ar y geiriau.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DB596-D218-9D43-A4EC-2B51BE9299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176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Siaradwch am eiriau'r gân: “You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+mn-lt"/>
              </a:rPr>
              <a:t>are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+mn-lt"/>
              </a:rPr>
              <a:t>somebody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+mn-lt"/>
              </a:rPr>
              <a:t>that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 I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+mn-lt"/>
              </a:rPr>
              <a:t>don’t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+mn-lt"/>
              </a:rPr>
              <a:t>know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+mn-lt"/>
              </a:rPr>
              <a:t>but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+mn-lt"/>
              </a:rPr>
              <a:t>you’re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+mn-lt"/>
              </a:rPr>
              <a:t>coming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 at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+mn-lt"/>
              </a:rPr>
              <a:t>my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+mn-lt"/>
              </a:rPr>
              <a:t>friends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+mn-lt"/>
              </a:rPr>
              <a:t>like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 a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+mn-lt"/>
              </a:rPr>
              <a:t>missile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”, “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+mn-lt"/>
              </a:rPr>
              <a:t>sunshine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+mn-lt"/>
              </a:rPr>
              <a:t>on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 the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+mn-lt"/>
              </a:rPr>
              <a:t>street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 at the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+mn-lt"/>
              </a:rPr>
              <a:t>parade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,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+mn-lt"/>
              </a:rPr>
              <a:t>but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+mn-lt"/>
              </a:rPr>
              <a:t>you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+mn-lt"/>
              </a:rPr>
              <a:t>would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 rather be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+mn-lt"/>
              </a:rPr>
              <a:t>in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 the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+mn-lt"/>
              </a:rPr>
              <a:t>dark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+mn-lt"/>
              </a:rPr>
              <a:t>ages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”, “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+mn-lt"/>
              </a:rPr>
              <a:t>control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 the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+mn-lt"/>
              </a:rPr>
              <a:t>urges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 to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+mn-lt"/>
              </a:rPr>
              <a:t>scream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+mn-lt"/>
              </a:rPr>
              <a:t>about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 all the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+mn-lt"/>
              </a:rPr>
              <a:t>people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+mn-lt"/>
              </a:rPr>
              <a:t>you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+mn-lt"/>
              </a:rPr>
              <a:t>hate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US" sz="1200" dirty="0"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Esboniwch fod Taylor yn gofyn i bobl fod yn garedig wrth ei ffrindiau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+mn-lt"/>
              </a:rPr>
              <a:t>lesbiaidd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+mn-lt"/>
              </a:rPr>
              <a:t>, hoyw, deurywiol a thraws. Mae hi eisiau gweld pobl yn rhoi'r gorau i gasáu.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DB596-D218-9D43-A4EC-2B51BE9299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6213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Os ydyn nhw'n gallu, gofynnwch i'r disgyblion ddiffinio bwlio.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DB596-D218-9D43-A4EC-2B51BE92999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86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Trafodwch beth yw bwlio – siaradwch am fwlio emosiynol, geiriol, corfforol, ysgrifenedig a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seibrfwlio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. Trafodwch y ffaith mai rhywbeth sy'n digwydd sawl gwaith yn fwriadol yw bwlio.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DB596-D218-9D43-A4EC-2B51BE92999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3791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Beth yw bwlio homoffobaidd?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DB596-D218-9D43-A4EC-2B51BE92999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6641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cy-GB" sz="18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Esboniwch beth yw bwlio homoffobaidd. Atgoffwch y disgyblion beth yw ystyr </a:t>
            </a:r>
            <a:r>
              <a:rPr lang="cy-GB" sz="18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lesbiaidd</a:t>
            </a:r>
            <a:r>
              <a:rPr lang="cy-GB" sz="18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a hoyw, os oes angen.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DB596-D218-9D43-A4EC-2B51BE92999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8907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Beth yw bwlio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deuffobaidd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DB596-D218-9D43-A4EC-2B51BE92999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523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3899-9ECD-4360-B5B4-603763446FA6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3B9DD-A089-4C88-AD47-BBD9F7A164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91252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3899-9ECD-4360-B5B4-603763446FA6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3B9DD-A089-4C88-AD47-BBD9F7A164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7617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3899-9ECD-4360-B5B4-603763446FA6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3B9DD-A089-4C88-AD47-BBD9F7A164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78289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3899-9ECD-4360-B5B4-603763446FA6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3B9DD-A089-4C88-AD47-BBD9F7A164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17313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3899-9ECD-4360-B5B4-603763446FA6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3B9DD-A089-4C88-AD47-BBD9F7A164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08924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3899-9ECD-4360-B5B4-603763446FA6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3B9DD-A089-4C88-AD47-BBD9F7A164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27045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3899-9ECD-4360-B5B4-603763446FA6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3B9DD-A089-4C88-AD47-BBD9F7A164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82866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3899-9ECD-4360-B5B4-603763446FA6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3B9DD-A089-4C88-AD47-BBD9F7A164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07831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3899-9ECD-4360-B5B4-603763446FA6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3B9DD-A089-4C88-AD47-BBD9F7A164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61173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3899-9ECD-4360-B5B4-603763446FA6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3B9DD-A089-4C88-AD47-BBD9F7A164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6972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3899-9ECD-4360-B5B4-603763446FA6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3B9DD-A089-4C88-AD47-BBD9F7A164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64707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D3899-9ECD-4360-B5B4-603763446FA6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3B9DD-A089-4C88-AD47-BBD9F7A164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250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kk9gvTmCXY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61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/>
        </p:nvSpPr>
        <p:spPr>
          <a:xfrm>
            <a:off x="288991" y="520511"/>
            <a:ext cx="8566019" cy="58169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4289" rIns="34289">
            <a:spAutoFit/>
          </a:bodyPr>
          <a:lstStyle/>
          <a:p>
            <a:r>
              <a:rPr lang="en-GB" sz="27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Templad</a:t>
            </a:r>
            <a:r>
              <a:rPr lang="en-GB" sz="2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PowerPoint:</a:t>
            </a:r>
          </a:p>
          <a:p>
            <a:r>
              <a:rPr lang="en-GB" sz="27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Gwasanaeth</a:t>
            </a:r>
            <a:r>
              <a:rPr lang="en-GB" sz="2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2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sz="2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Wythnos</a:t>
            </a:r>
            <a:r>
              <a:rPr lang="en-GB" sz="2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Gwrthfwlio</a:t>
            </a:r>
            <a:endParaRPr lang="en-GB" sz="2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endParaRPr lang="cy-GB" alt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cy-GB" alt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Dysgwyr ag  ADY</a:t>
            </a: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Rydym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anwybyddus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bod y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dysgu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gorau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diwgydd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pan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gwersi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wedi’i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addasu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anghenion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unigryw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plant neu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pobl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mhob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dosbarth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Dyna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pham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ydym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PowerPoint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gallwch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olygu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Rydych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rhydd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addasu’r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siwtio’ch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lleoliad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addysgu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neu i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adio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eich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ysgol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neu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coleg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cefnidr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en-US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Stonewall</a:t>
            </a:r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Mae’r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adnodd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gynhyrchu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Stonewall,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elusen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leoli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DU ac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sy’n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sefyll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dros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rhyddid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ecwiti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potensial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pob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person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lesbiaidd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hoyw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deurhywiol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traws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cwîar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cwestiynu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 ace (LHDT+).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Stonewall,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dychmygwn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all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pobl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LHDTC+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mhobman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byw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bywydau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llawn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Cawsom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sefydlu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Llundain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1989, ac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rydym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gweithio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mhob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wlad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DU a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rydym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sefydlu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partneriaethau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draws y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Dros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tair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degawd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diwethaf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rydym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newidiadau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trawsffurfiedig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mywydau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pobl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LHDTC+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DU,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ennill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hawliau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hafal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ran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priodas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plant, ac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addysg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cynwysiedig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ymgyrchoedd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newidiadau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positif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cymunedau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ac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rhaglenni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newid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cynaliadwy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grymusrwydd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sicrhau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bod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pobl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LHDTC+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gallu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ffynnu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trwy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gydol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bywydau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Rydym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ni’n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sicrhau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bod y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clywed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dysgu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o’n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cymunedau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ac bod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gwaith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seilio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tystiolaeth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arbenigedd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 Stonewall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falch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ddarparu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wybodaeth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cefnogaeth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cyngor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cynwysedd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LHDTC+;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gweithio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tuag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ydym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rhydd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fyw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yw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gyfystirio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cyngor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gyfreithiol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ac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ydy’n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bwriadu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cymryd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lle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cyngor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gyfreithiol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unrhyw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pwnc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Rhif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Elusen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Gofrestredig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1101255 (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Lloegr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Cymru) a SC039681 (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Alban)</a:t>
            </a:r>
          </a:p>
        </p:txBody>
      </p:sp>
    </p:spTree>
    <p:extLst>
      <p:ext uri="{BB962C8B-B14F-4D97-AF65-F5344CB8AC3E}">
        <p14:creationId xmlns:p14="http://schemas.microsoft.com/office/powerpoint/2010/main" val="2032951537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Related image">
            <a:extLst>
              <a:ext uri="{FF2B5EF4-FFF2-40B4-BE49-F238E27FC236}">
                <a16:creationId xmlns:a16="http://schemas.microsoft.com/office/drawing/2014/main" id="{0B2CF1A8-96B1-409B-9B90-139922868C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571998" y="2271160"/>
            <a:ext cx="4012601" cy="2675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44D3F26-9590-449C-B158-8CC92C751108}"/>
              </a:ext>
            </a:extLst>
          </p:cNvPr>
          <p:cNvSpPr txBox="1"/>
          <p:nvPr/>
        </p:nvSpPr>
        <p:spPr>
          <a:xfrm>
            <a:off x="266700" y="1198638"/>
            <a:ext cx="6454874" cy="673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25"/>
              </a:lnSpc>
            </a:pPr>
            <a:r>
              <a:rPr lang="cy-GB" sz="2800" b="1" i="0" u="none" strike="noStrike" cap="none" baseline="0">
                <a:solidFill>
                  <a:srgbClr val="CD0920"/>
                </a:solidFill>
                <a:effectLst/>
                <a:uFillTx/>
                <a:latin typeface="Arial"/>
              </a:rPr>
              <a:t>Bwlio deuffobaidd</a:t>
            </a:r>
          </a:p>
          <a:p>
            <a:pPr>
              <a:lnSpc>
                <a:spcPts val="1275"/>
              </a:lnSpc>
            </a:pPr>
            <a:endParaRPr lang="en-US" b="1">
              <a:solidFill>
                <a:srgbClr val="CD0920"/>
              </a:solidFill>
              <a:latin typeface="Arial"/>
              <a:cs typeface="Arial"/>
            </a:endParaRPr>
          </a:p>
          <a:p>
            <a:pPr>
              <a:lnSpc>
                <a:spcPts val="1275"/>
              </a:lnSpc>
            </a:pPr>
            <a:endParaRPr lang="en-US" b="1">
              <a:solidFill>
                <a:srgbClr val="CD0920"/>
              </a:solidFill>
              <a:latin typeface="Arial"/>
              <a:cs typeface="Arial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B7C5843-2627-4EC2-B0C8-BB81F5250E0C}"/>
              </a:ext>
            </a:extLst>
          </p:cNvPr>
          <p:cNvSpPr/>
          <p:nvPr/>
        </p:nvSpPr>
        <p:spPr>
          <a:xfrm>
            <a:off x="266700" y="2127377"/>
            <a:ext cx="4149958" cy="985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275"/>
              </a:lnSpc>
            </a:pPr>
            <a:endParaRPr lang="en-US" b="1">
              <a:solidFill>
                <a:srgbClr val="CD0920"/>
              </a:solidFill>
              <a:latin typeface="Arial"/>
              <a:cs typeface="Arial"/>
            </a:endParaRPr>
          </a:p>
          <a:p>
            <a:r>
              <a:rPr lang="cy-GB" sz="2400" b="0" i="0" u="none" strike="noStrike" cap="none" baseline="0">
                <a:solidFill>
                  <a:srgbClr val="0C0C0C"/>
                </a:solidFill>
                <a:effectLst/>
                <a:uFillTx/>
                <a:latin typeface="Arial"/>
              </a:rPr>
              <a:t>Bwlio rhywun gan eu bod yn ddeurywiol.</a:t>
            </a:r>
          </a:p>
        </p:txBody>
      </p:sp>
    </p:spTree>
    <p:extLst>
      <p:ext uri="{BB962C8B-B14F-4D97-AF65-F5344CB8AC3E}">
        <p14:creationId xmlns:p14="http://schemas.microsoft.com/office/powerpoint/2010/main" val="86800241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www.nextgenerationvillage.com/wp-content/uploads/2017/10/teen-drug-abuse-1.jpg">
            <a:extLst>
              <a:ext uri="{FF2B5EF4-FFF2-40B4-BE49-F238E27FC236}">
                <a16:creationId xmlns:a16="http://schemas.microsoft.com/office/drawing/2014/main" id="{571480C1-4B37-4789-B7B3-B4A85FD07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571998" y="2271160"/>
            <a:ext cx="4012601" cy="2675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44D3F26-9590-449C-B158-8CC92C751108}"/>
              </a:ext>
            </a:extLst>
          </p:cNvPr>
          <p:cNvSpPr txBox="1"/>
          <p:nvPr/>
        </p:nvSpPr>
        <p:spPr>
          <a:xfrm>
            <a:off x="266700" y="1198638"/>
            <a:ext cx="6454874" cy="673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25"/>
              </a:lnSpc>
            </a:pPr>
            <a:r>
              <a:rPr lang="cy-GB" sz="2800" b="1" i="0" u="none" strike="noStrike" cap="none" baseline="0">
                <a:solidFill>
                  <a:srgbClr val="CD0920"/>
                </a:solidFill>
                <a:effectLst/>
                <a:uFillTx/>
                <a:latin typeface="Arial"/>
              </a:rPr>
              <a:t>Bwlio trawsffobaidd</a:t>
            </a:r>
          </a:p>
          <a:p>
            <a:pPr>
              <a:lnSpc>
                <a:spcPts val="1275"/>
              </a:lnSpc>
            </a:pPr>
            <a:endParaRPr lang="en-US" b="1">
              <a:solidFill>
                <a:srgbClr val="CD0920"/>
              </a:solidFill>
              <a:latin typeface="Arial"/>
              <a:cs typeface="Arial"/>
            </a:endParaRPr>
          </a:p>
          <a:p>
            <a:pPr>
              <a:lnSpc>
                <a:spcPts val="1275"/>
              </a:lnSpc>
            </a:pPr>
            <a:endParaRPr lang="en-US" b="1">
              <a:solidFill>
                <a:srgbClr val="CD092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0602182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www.nextgenerationvillage.com/wp-content/uploads/2017/10/teen-drug-abuse-1.jpg">
            <a:extLst>
              <a:ext uri="{FF2B5EF4-FFF2-40B4-BE49-F238E27FC236}">
                <a16:creationId xmlns:a16="http://schemas.microsoft.com/office/drawing/2014/main" id="{571480C1-4B37-4789-B7B3-B4A85FD07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571998" y="2271160"/>
            <a:ext cx="4012601" cy="2675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44D3F26-9590-449C-B158-8CC92C751108}"/>
              </a:ext>
            </a:extLst>
          </p:cNvPr>
          <p:cNvSpPr txBox="1"/>
          <p:nvPr/>
        </p:nvSpPr>
        <p:spPr>
          <a:xfrm>
            <a:off x="266700" y="1198638"/>
            <a:ext cx="6454874" cy="673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25"/>
              </a:lnSpc>
            </a:pPr>
            <a:r>
              <a:rPr lang="cy-GB" sz="2800" b="1" i="0" u="none" strike="noStrike" cap="none" baseline="0">
                <a:solidFill>
                  <a:srgbClr val="CD0920"/>
                </a:solidFill>
                <a:effectLst/>
                <a:uFillTx/>
                <a:latin typeface="Arial"/>
              </a:rPr>
              <a:t>Bwlio trawsffobaidd</a:t>
            </a:r>
          </a:p>
          <a:p>
            <a:pPr>
              <a:lnSpc>
                <a:spcPts val="1275"/>
              </a:lnSpc>
            </a:pPr>
            <a:endParaRPr lang="en-US" b="1">
              <a:solidFill>
                <a:srgbClr val="CD0920"/>
              </a:solidFill>
              <a:latin typeface="Arial"/>
              <a:cs typeface="Arial"/>
            </a:endParaRPr>
          </a:p>
          <a:p>
            <a:pPr>
              <a:lnSpc>
                <a:spcPts val="1275"/>
              </a:lnSpc>
            </a:pPr>
            <a:endParaRPr lang="en-US" b="1">
              <a:solidFill>
                <a:srgbClr val="CD0920"/>
              </a:solidFill>
              <a:latin typeface="Arial"/>
              <a:cs typeface="Arial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282F1C-ECC9-4C59-ABCC-5DA29E14368A}"/>
              </a:ext>
            </a:extLst>
          </p:cNvPr>
          <p:cNvSpPr/>
          <p:nvPr/>
        </p:nvSpPr>
        <p:spPr>
          <a:xfrm>
            <a:off x="266699" y="2269865"/>
            <a:ext cx="4424101" cy="823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2400" b="0" i="0" u="none" strike="noStrike" cap="none" baseline="0">
                <a:solidFill>
                  <a:srgbClr val="0C0C0C"/>
                </a:solidFill>
                <a:effectLst/>
                <a:uFillTx/>
                <a:latin typeface="Arial"/>
              </a:rPr>
              <a:t>Bwlio rhywun gan eu bod yn draws.</a:t>
            </a:r>
          </a:p>
        </p:txBody>
      </p:sp>
    </p:spTree>
    <p:extLst>
      <p:ext uri="{BB962C8B-B14F-4D97-AF65-F5344CB8AC3E}">
        <p14:creationId xmlns:p14="http://schemas.microsoft.com/office/powerpoint/2010/main" val="128959418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https://www.anti-bullyingalliance.org.uk/sites/default/files/field/attachment/ABW_UK_LOGO_PURPLE_NO_BACKGROUND_RGB.png">
            <a:extLst>
              <a:ext uri="{FF2B5EF4-FFF2-40B4-BE49-F238E27FC236}">
                <a16:creationId xmlns:a16="http://schemas.microsoft.com/office/drawing/2014/main" id="{EE98F272-F5E3-4814-BBC6-9304806ABC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000250" y="857250"/>
            <a:ext cx="51435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477373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9874AD5-DA69-468E-A527-EEBB0D5223DF}"/>
              </a:ext>
            </a:extLst>
          </p:cNvPr>
          <p:cNvSpPr txBox="1"/>
          <p:nvPr/>
        </p:nvSpPr>
        <p:spPr>
          <a:xfrm>
            <a:off x="266699" y="1198638"/>
            <a:ext cx="6583591" cy="945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800" b="1" i="0" u="none" strike="noStrike" cap="none" baseline="0">
                <a:solidFill>
                  <a:srgbClr val="CD0920"/>
                </a:solidFill>
                <a:effectLst/>
                <a:uFillTx/>
                <a:latin typeface="Arial"/>
              </a:rPr>
              <a:t>Beth wnewch chi i helpu i roi diwedd ar fwlio yn ein hysgol ni?</a:t>
            </a:r>
          </a:p>
        </p:txBody>
      </p:sp>
      <p:pic>
        <p:nvPicPr>
          <p:cNvPr id="8194" name="Picture 2" descr="Image result for taylor swift you need to calm down">
            <a:extLst>
              <a:ext uri="{FF2B5EF4-FFF2-40B4-BE49-F238E27FC236}">
                <a16:creationId xmlns:a16="http://schemas.microsoft.com/office/drawing/2014/main" id="{1E39A1AB-2763-4582-9FFB-6224E3419D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300288" y="2286748"/>
            <a:ext cx="4543425" cy="3007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358174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Image result for taylor swift you need to calm down">
            <a:extLst>
              <a:ext uri="{FF2B5EF4-FFF2-40B4-BE49-F238E27FC236}">
                <a16:creationId xmlns:a16="http://schemas.microsoft.com/office/drawing/2014/main" id="{1E39A1AB-2763-4582-9FFB-6224E3419D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571998" y="2271160"/>
            <a:ext cx="4012601" cy="2675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A321169-0244-4821-AB37-B0E3BE8AC182}"/>
              </a:ext>
            </a:extLst>
          </p:cNvPr>
          <p:cNvSpPr/>
          <p:nvPr/>
        </p:nvSpPr>
        <p:spPr>
          <a:xfrm>
            <a:off x="266700" y="2110377"/>
            <a:ext cx="4576572" cy="266966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1275"/>
              </a:lnSpc>
            </a:pPr>
            <a:endParaRPr lang="en-US" b="1">
              <a:solidFill>
                <a:srgbClr val="CD0920"/>
              </a:solidFill>
              <a:latin typeface="Arial"/>
              <a:cs typeface="Arial"/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cy-GB" sz="2400" b="0" i="0" u="none" strike="noStrike" cap="none" baseline="0">
                <a:solidFill>
                  <a:srgbClr val="0C0C0C"/>
                </a:solidFill>
                <a:effectLst/>
                <a:uFillTx/>
                <a:latin typeface="Arial"/>
              </a:rPr>
              <a:t>Bod yn garedig wrth bobl eraill.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sz="2400">
              <a:solidFill>
                <a:srgbClr val="0C0C0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cy-GB" sz="2400" b="0" i="0" u="none" strike="noStrike" cap="none" baseline="0">
                <a:solidFill>
                  <a:srgbClr val="0C0C0C"/>
                </a:solidFill>
                <a:effectLst/>
                <a:uFillTx/>
                <a:latin typeface="Arial"/>
              </a:rPr>
              <a:t>Bod yn dyner wrth bobl eraill.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sz="2400">
              <a:solidFill>
                <a:srgbClr val="0C0C0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cy-GB" sz="2400" b="0" i="0" u="none" strike="noStrike" cap="none" baseline="0">
                <a:solidFill>
                  <a:srgbClr val="0C0C0C"/>
                </a:solidFill>
                <a:effectLst/>
                <a:uFillTx/>
                <a:latin typeface="Arial"/>
              </a:rPr>
              <a:t>Dweud wrth oedolyn os bydd rhywun yn bod yn gas.</a:t>
            </a:r>
          </a:p>
          <a:p>
            <a:pPr>
              <a:lnSpc>
                <a:spcPts val="1725"/>
              </a:lnSpc>
            </a:pPr>
            <a:endParaRPr lang="en-US">
              <a:solidFill>
                <a:srgbClr val="0C0C0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874AD5-DA69-468E-A527-EEBB0D5223DF}"/>
              </a:ext>
            </a:extLst>
          </p:cNvPr>
          <p:cNvSpPr txBox="1"/>
          <p:nvPr/>
        </p:nvSpPr>
        <p:spPr>
          <a:xfrm>
            <a:off x="266699" y="1198638"/>
            <a:ext cx="6583591" cy="945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800" b="1" i="0" u="none" strike="noStrike" cap="none" baseline="0">
                <a:solidFill>
                  <a:srgbClr val="CD0920"/>
                </a:solidFill>
                <a:effectLst/>
                <a:uFillTx/>
                <a:latin typeface="Arial"/>
              </a:rPr>
              <a:t>Beth wnewch chi i helpu i roi diwedd ar fwlio yn ein hysgol ni?</a:t>
            </a:r>
          </a:p>
        </p:txBody>
      </p:sp>
    </p:spTree>
    <p:extLst>
      <p:ext uri="{BB962C8B-B14F-4D97-AF65-F5344CB8AC3E}">
        <p14:creationId xmlns:p14="http://schemas.microsoft.com/office/powerpoint/2010/main" val="177132623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03EFCB5-8F28-4177-B3BC-F0F9E8835F2E}"/>
              </a:ext>
            </a:extLst>
          </p:cNvPr>
          <p:cNvSpPr txBox="1"/>
          <p:nvPr/>
        </p:nvSpPr>
        <p:spPr>
          <a:xfrm>
            <a:off x="1355272" y="2364925"/>
            <a:ext cx="6382172" cy="1102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25"/>
              </a:lnSpc>
            </a:pPr>
            <a:r>
              <a:rPr lang="cy-GB" sz="3000" b="0" i="0" u="none" strike="noStrike" cap="none" baseline="0" dirty="0">
                <a:effectLst/>
                <a:uFillTx/>
                <a:latin typeface="Arial"/>
              </a:rPr>
              <a:t>Mae newid yn dechrau gyda ni</a:t>
            </a:r>
          </a:p>
          <a:p>
            <a:pPr>
              <a:lnSpc>
                <a:spcPts val="1275"/>
              </a:lnSpc>
            </a:pPr>
            <a:endParaRPr lang="en-US" dirty="0">
              <a:latin typeface="Arial"/>
              <a:cs typeface="Arial"/>
            </a:endParaRPr>
          </a:p>
          <a:p>
            <a:pPr>
              <a:lnSpc>
                <a:spcPts val="1725"/>
              </a:lnSpc>
            </a:pPr>
            <a:endParaRPr lang="en-US" dirty="0">
              <a:latin typeface="Arial"/>
              <a:cs typeface="Arial"/>
            </a:endParaRPr>
          </a:p>
          <a:p>
            <a:pPr>
              <a:lnSpc>
                <a:spcPts val="1725"/>
              </a:lnSpc>
            </a:pPr>
            <a:r>
              <a:rPr lang="cy-GB" sz="1800" b="0" i="0" u="none" strike="noStrike" cap="none" baseline="0" dirty="0">
                <a:effectLst/>
                <a:uFillTx/>
                <a:latin typeface="Arial"/>
              </a:rPr>
              <a:t>Gwasanaeth ar gyfer Wythnos Gwrthfwlio</a:t>
            </a:r>
          </a:p>
        </p:txBody>
      </p:sp>
    </p:spTree>
    <p:extLst>
      <p:ext uri="{BB962C8B-B14F-4D97-AF65-F5344CB8AC3E}">
        <p14:creationId xmlns:p14="http://schemas.microsoft.com/office/powerpoint/2010/main" val="206273244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9874AD5-DA69-468E-A527-EEBB0D5223DF}"/>
              </a:ext>
            </a:extLst>
          </p:cNvPr>
          <p:cNvSpPr txBox="1"/>
          <p:nvPr/>
        </p:nvSpPr>
        <p:spPr>
          <a:xfrm>
            <a:off x="266700" y="1198638"/>
            <a:ext cx="5735598" cy="348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25"/>
              </a:lnSpc>
            </a:pPr>
            <a:r>
              <a:rPr lang="cy-GB" sz="2800" b="1" i="0" u="none" strike="noStrike" cap="none" baseline="0">
                <a:solidFill>
                  <a:srgbClr val="CD0920"/>
                </a:solidFill>
                <a:effectLst/>
                <a:uFillTx/>
                <a:latin typeface="Arial"/>
              </a:rPr>
              <a:t>You need to calm down…</a:t>
            </a:r>
          </a:p>
        </p:txBody>
      </p:sp>
      <p:pic>
        <p:nvPicPr>
          <p:cNvPr id="3" name="Picture 4" descr="Taylor Swift - You Need to Calm Down.png">
            <a:hlinkClick r:id="rId3"/>
            <a:extLst>
              <a:ext uri="{FF2B5EF4-FFF2-40B4-BE49-F238E27FC236}">
                <a16:creationId xmlns:a16="http://schemas.microsoft.com/office/drawing/2014/main" id="{24AE3EC6-AD14-4D16-A8C7-8B4BEB6122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754426" y="1829246"/>
            <a:ext cx="3635148" cy="3635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0079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9874AD5-DA69-468E-A527-EEBB0D5223DF}"/>
              </a:ext>
            </a:extLst>
          </p:cNvPr>
          <p:cNvSpPr txBox="1"/>
          <p:nvPr/>
        </p:nvSpPr>
        <p:spPr>
          <a:xfrm>
            <a:off x="266700" y="1198638"/>
            <a:ext cx="6480817" cy="348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25"/>
              </a:lnSpc>
            </a:pPr>
            <a:r>
              <a:rPr lang="cy-GB" sz="2800" b="1" i="0" u="none" strike="noStrike" cap="none" baseline="0">
                <a:solidFill>
                  <a:srgbClr val="CD0920"/>
                </a:solidFill>
                <a:effectLst/>
                <a:uFillTx/>
                <a:latin typeface="Arial"/>
              </a:rPr>
              <a:t>Beth oedd neges y gân?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97708B-844B-47FA-904B-4C7FBBCDFE66}"/>
              </a:ext>
            </a:extLst>
          </p:cNvPr>
          <p:cNvSpPr txBox="1"/>
          <p:nvPr/>
        </p:nvSpPr>
        <p:spPr>
          <a:xfrm>
            <a:off x="1779815" y="2604407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135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9DB3D88-5F4B-491B-8460-21D936304C08}"/>
              </a:ext>
            </a:extLst>
          </p:cNvPr>
          <p:cNvSpPr txBox="1"/>
          <p:nvPr/>
        </p:nvSpPr>
        <p:spPr>
          <a:xfrm>
            <a:off x="264547" y="2368069"/>
            <a:ext cx="4309606" cy="1636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25"/>
              </a:lnSpc>
            </a:pPr>
            <a:r>
              <a:rPr lang="cy-GB" sz="2100" b="0" i="0" u="none" strike="noStrike" cap="none" baseline="0">
                <a:solidFill>
                  <a:srgbClr val="000000"/>
                </a:solidFill>
                <a:effectLst/>
                <a:uFillTx/>
                <a:latin typeface="Arial"/>
              </a:rPr>
              <a:t>Mae'r gân yn gofyn i bobl fod yn garedig wrth bobl lesbiaidd, hoyw, deurywiol a thraws.</a:t>
            </a:r>
          </a:p>
          <a:p>
            <a:pPr algn="ctr">
              <a:lnSpc>
                <a:spcPts val="2025"/>
              </a:lnSpc>
            </a:pPr>
            <a:endParaRPr lang="en-US" sz="2100">
              <a:latin typeface="Arial"/>
              <a:cs typeface="Arial"/>
            </a:endParaRPr>
          </a:p>
          <a:p>
            <a:pPr algn="ctr">
              <a:lnSpc>
                <a:spcPts val="2025"/>
              </a:lnSpc>
            </a:pPr>
            <a:r>
              <a:rPr lang="cy-GB" sz="2100" b="0" i="0" u="none" strike="noStrike" cap="none" baseline="0">
                <a:solidFill>
                  <a:srgbClr val="000000"/>
                </a:solidFill>
                <a:effectLst/>
                <a:uFillTx/>
                <a:latin typeface="Arial"/>
              </a:rPr>
              <a:t>Mae'n gofyn i bobl bwyllo a rhoi'r gorau i gasáu.</a:t>
            </a:r>
          </a:p>
        </p:txBody>
      </p:sp>
      <p:pic>
        <p:nvPicPr>
          <p:cNvPr id="23" name="Picture 2" descr="Image result for taylor swift you need to calm down">
            <a:extLst>
              <a:ext uri="{FF2B5EF4-FFF2-40B4-BE49-F238E27FC236}">
                <a16:creationId xmlns:a16="http://schemas.microsoft.com/office/drawing/2014/main" id="{A56EEABE-6754-4359-9BD3-F8C67835BD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740441" y="2368068"/>
            <a:ext cx="3629993" cy="2402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236828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9874AD5-DA69-468E-A527-EEBB0D5223DF}"/>
              </a:ext>
            </a:extLst>
          </p:cNvPr>
          <p:cNvSpPr txBox="1"/>
          <p:nvPr/>
        </p:nvSpPr>
        <p:spPr>
          <a:xfrm>
            <a:off x="266700" y="1198638"/>
            <a:ext cx="5735598" cy="348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25"/>
              </a:lnSpc>
            </a:pPr>
            <a:r>
              <a:rPr lang="cy-GB" sz="2800" b="1" i="0" u="none" strike="noStrike" cap="none" baseline="0">
                <a:solidFill>
                  <a:srgbClr val="CD0920"/>
                </a:solidFill>
                <a:effectLst/>
                <a:uFillTx/>
                <a:latin typeface="Arial"/>
              </a:rPr>
              <a:t>Beth yw bwlio?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97708B-844B-47FA-904B-4C7FBBCDFE66}"/>
              </a:ext>
            </a:extLst>
          </p:cNvPr>
          <p:cNvSpPr txBox="1"/>
          <p:nvPr/>
        </p:nvSpPr>
        <p:spPr>
          <a:xfrm>
            <a:off x="1779815" y="2604407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135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ABB3342-0EC1-4A3D-B10D-34B8C4EFCD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2271160"/>
            <a:ext cx="4012599" cy="2675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56543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9874AD5-DA69-468E-A527-EEBB0D5223DF}"/>
              </a:ext>
            </a:extLst>
          </p:cNvPr>
          <p:cNvSpPr txBox="1"/>
          <p:nvPr/>
        </p:nvSpPr>
        <p:spPr>
          <a:xfrm>
            <a:off x="266700" y="1198638"/>
            <a:ext cx="5735598" cy="348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25"/>
              </a:lnSpc>
            </a:pPr>
            <a:r>
              <a:rPr lang="cy-GB" sz="2800" b="1" i="0" u="none" strike="noStrike" cap="none" baseline="0">
                <a:solidFill>
                  <a:srgbClr val="CD0920"/>
                </a:solidFill>
                <a:effectLst/>
                <a:uFillTx/>
                <a:latin typeface="Arial"/>
              </a:rPr>
              <a:t>Beth yw bwlio?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97708B-844B-47FA-904B-4C7FBBCDFE66}"/>
              </a:ext>
            </a:extLst>
          </p:cNvPr>
          <p:cNvSpPr txBox="1"/>
          <p:nvPr/>
        </p:nvSpPr>
        <p:spPr>
          <a:xfrm>
            <a:off x="1779815" y="2604407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135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9DB3D88-5F4B-491B-8460-21D936304C08}"/>
              </a:ext>
            </a:extLst>
          </p:cNvPr>
          <p:cNvSpPr txBox="1"/>
          <p:nvPr/>
        </p:nvSpPr>
        <p:spPr>
          <a:xfrm>
            <a:off x="266700" y="2270708"/>
            <a:ext cx="4309606" cy="3953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025"/>
              </a:lnSpc>
              <a:buFont typeface="Arial" panose="020B0604020202020204" pitchFamily="34" charset="0"/>
              <a:buChar char="•"/>
            </a:pPr>
            <a:r>
              <a:rPr lang="cy-GB" sz="2400" b="0" i="0" u="none" strike="noStrike" cap="none" baseline="0">
                <a:solidFill>
                  <a:srgbClr val="000000"/>
                </a:solidFill>
                <a:effectLst/>
                <a:uFillTx/>
                <a:latin typeface="Arial"/>
              </a:rPr>
              <a:t>Pan fydd rhywun yn galw enwau arnoch chi.</a:t>
            </a:r>
          </a:p>
          <a:p>
            <a:pPr marL="285750" indent="-285750">
              <a:lnSpc>
                <a:spcPts val="2025"/>
              </a:lnSpc>
              <a:buFont typeface="Arial" panose="020B0604020202020204" pitchFamily="34" charset="0"/>
              <a:buChar char="•"/>
            </a:pPr>
            <a:endParaRPr lang="en-US" sz="2400">
              <a:latin typeface="Arial"/>
              <a:cs typeface="Arial"/>
            </a:endParaRPr>
          </a:p>
          <a:p>
            <a:pPr marL="285750" indent="-285750">
              <a:lnSpc>
                <a:spcPts val="2025"/>
              </a:lnSpc>
              <a:buFont typeface="Arial" panose="020B0604020202020204" pitchFamily="34" charset="0"/>
              <a:buChar char="•"/>
            </a:pPr>
            <a:r>
              <a:rPr lang="cy-GB" sz="2400" b="0" i="0" u="none" strike="noStrike" cap="none" baseline="0">
                <a:solidFill>
                  <a:srgbClr val="000000"/>
                </a:solidFill>
                <a:effectLst/>
                <a:uFillTx/>
                <a:latin typeface="Arial"/>
              </a:rPr>
              <a:t>Pan fydd rhywun yn eich brifo chi'n fwriadol.</a:t>
            </a:r>
          </a:p>
          <a:p>
            <a:pPr marL="285750" indent="-285750">
              <a:lnSpc>
                <a:spcPts val="2025"/>
              </a:lnSpc>
              <a:buFont typeface="Arial" panose="020B0604020202020204" pitchFamily="34" charset="0"/>
              <a:buChar char="•"/>
            </a:pPr>
            <a:endParaRPr lang="en-US" sz="2400">
              <a:latin typeface="Arial"/>
              <a:cs typeface="Arial"/>
            </a:endParaRPr>
          </a:p>
          <a:p>
            <a:pPr marL="285750" indent="-285750">
              <a:lnSpc>
                <a:spcPts val="2025"/>
              </a:lnSpc>
              <a:buFont typeface="Arial" panose="020B0604020202020204" pitchFamily="34" charset="0"/>
              <a:buChar char="•"/>
            </a:pPr>
            <a:r>
              <a:rPr lang="cy-GB" sz="2400" b="0" i="0" u="none" strike="noStrike" cap="none" baseline="0">
                <a:solidFill>
                  <a:srgbClr val="000000"/>
                </a:solidFill>
                <a:effectLst/>
                <a:uFillTx/>
                <a:latin typeface="Arial"/>
              </a:rPr>
              <a:t>Pan fydd rhywun yn eich gadael chi allan yn fwriadol.</a:t>
            </a:r>
          </a:p>
          <a:p>
            <a:pPr marL="285750" indent="-285750">
              <a:lnSpc>
                <a:spcPts val="2025"/>
              </a:lnSpc>
              <a:buFont typeface="Arial" panose="020B0604020202020204" pitchFamily="34" charset="0"/>
              <a:buChar char="•"/>
            </a:pPr>
            <a:endParaRPr lang="en-US" sz="2400">
              <a:latin typeface="Arial"/>
              <a:cs typeface="Arial"/>
            </a:endParaRPr>
          </a:p>
          <a:p>
            <a:pPr marL="285750" indent="-285750">
              <a:lnSpc>
                <a:spcPts val="2025"/>
              </a:lnSpc>
              <a:buFont typeface="Arial" panose="020B0604020202020204" pitchFamily="34" charset="0"/>
              <a:buChar char="•"/>
            </a:pPr>
            <a:r>
              <a:rPr lang="cy-GB" sz="2400" b="0" i="0" u="none" strike="noStrike" cap="none" baseline="0">
                <a:solidFill>
                  <a:srgbClr val="000000"/>
                </a:solidFill>
                <a:effectLst/>
                <a:uFillTx/>
                <a:latin typeface="Arial"/>
              </a:rPr>
              <a:t>Pan fydd rhywun yn anfon lluniau, fideos neu negeseuon cas atoch chi.</a:t>
            </a:r>
          </a:p>
          <a:p>
            <a:pPr marL="285750" indent="-285750">
              <a:lnSpc>
                <a:spcPts val="2025"/>
              </a:lnSpc>
              <a:buFont typeface="Arial" panose="020B0604020202020204" pitchFamily="34" charset="0"/>
              <a:buChar char="•"/>
            </a:pPr>
            <a:endParaRPr lang="en-US" sz="2400">
              <a:latin typeface="Arial"/>
              <a:cs typeface="Arial"/>
            </a:endParaRPr>
          </a:p>
          <a:p>
            <a:pPr marL="285750" indent="-285750">
              <a:lnSpc>
                <a:spcPts val="2025"/>
              </a:lnSpc>
              <a:buFont typeface="Arial" panose="020B0604020202020204" pitchFamily="34" charset="0"/>
              <a:buChar char="•"/>
            </a:pPr>
            <a:r>
              <a:rPr lang="cy-GB" sz="2400" b="0" i="0" u="none" strike="noStrike" cap="none" baseline="0">
                <a:solidFill>
                  <a:srgbClr val="000000"/>
                </a:solidFill>
                <a:effectLst/>
                <a:uFillTx/>
                <a:latin typeface="Arial"/>
              </a:rPr>
              <a:t>Pan fyddan nhw'n gwneud hynny sawl gwaith.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ABB3342-0EC1-4A3D-B10D-34B8C4EFCD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2271160"/>
            <a:ext cx="4012599" cy="2675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75353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Image result for teen bullying">
            <a:extLst>
              <a:ext uri="{FF2B5EF4-FFF2-40B4-BE49-F238E27FC236}">
                <a16:creationId xmlns:a16="http://schemas.microsoft.com/office/drawing/2014/main" id="{F17EC796-2D63-429A-AC5C-4FD988C0A8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571999" y="2269866"/>
            <a:ext cx="4012600" cy="2675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44D3F26-9590-449C-B158-8CC92C751108}"/>
              </a:ext>
            </a:extLst>
          </p:cNvPr>
          <p:cNvSpPr txBox="1"/>
          <p:nvPr/>
        </p:nvSpPr>
        <p:spPr>
          <a:xfrm>
            <a:off x="266700" y="1198638"/>
            <a:ext cx="6454874" cy="51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25"/>
              </a:lnSpc>
            </a:pPr>
            <a:r>
              <a:rPr lang="cy-GB" sz="2800" b="1" i="0" u="none" strike="noStrike" cap="none" baseline="0">
                <a:solidFill>
                  <a:srgbClr val="CD0920"/>
                </a:solidFill>
                <a:effectLst/>
                <a:uFillTx/>
                <a:latin typeface="Arial"/>
              </a:rPr>
              <a:t>Bwlio homoffobaidd</a:t>
            </a:r>
          </a:p>
          <a:p>
            <a:pPr>
              <a:lnSpc>
                <a:spcPts val="1275"/>
              </a:lnSpc>
            </a:pPr>
            <a:endParaRPr lang="en-US" b="1">
              <a:solidFill>
                <a:srgbClr val="CD092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814112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Image result for teen bullying">
            <a:extLst>
              <a:ext uri="{FF2B5EF4-FFF2-40B4-BE49-F238E27FC236}">
                <a16:creationId xmlns:a16="http://schemas.microsoft.com/office/drawing/2014/main" id="{F17EC796-2D63-429A-AC5C-4FD988C0A8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571999" y="2269866"/>
            <a:ext cx="4012600" cy="2675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44D3F26-9590-449C-B158-8CC92C751108}"/>
              </a:ext>
            </a:extLst>
          </p:cNvPr>
          <p:cNvSpPr txBox="1"/>
          <p:nvPr/>
        </p:nvSpPr>
        <p:spPr>
          <a:xfrm>
            <a:off x="266700" y="1198638"/>
            <a:ext cx="6454874" cy="51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25"/>
              </a:lnSpc>
            </a:pPr>
            <a:r>
              <a:rPr lang="cy-GB" sz="2800" b="1" i="0" u="none" strike="noStrike" cap="none" baseline="0">
                <a:solidFill>
                  <a:srgbClr val="CD0920"/>
                </a:solidFill>
                <a:effectLst/>
                <a:uFillTx/>
                <a:latin typeface="Arial"/>
              </a:rPr>
              <a:t>Bwlio homoffobaidd</a:t>
            </a:r>
          </a:p>
          <a:p>
            <a:pPr>
              <a:lnSpc>
                <a:spcPts val="1275"/>
              </a:lnSpc>
            </a:pPr>
            <a:endParaRPr lang="en-US" b="1">
              <a:solidFill>
                <a:srgbClr val="CD0920"/>
              </a:solidFill>
              <a:latin typeface="Arial"/>
              <a:cs typeface="Arial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7E8DB18-D147-425A-BA76-AFB1EFC60D87}"/>
              </a:ext>
            </a:extLst>
          </p:cNvPr>
          <p:cNvSpPr/>
          <p:nvPr/>
        </p:nvSpPr>
        <p:spPr>
          <a:xfrm>
            <a:off x="266700" y="2269866"/>
            <a:ext cx="4161487" cy="823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2400" b="0" i="0" u="none" strike="noStrike" cap="none" baseline="0">
                <a:solidFill>
                  <a:srgbClr val="0C0C0C"/>
                </a:solidFill>
                <a:effectLst/>
                <a:uFillTx/>
                <a:latin typeface="Arial"/>
              </a:rPr>
              <a:t>Bwlio rhywun gan eu bod yn lesbiaidd neu'n hoyw.</a:t>
            </a:r>
          </a:p>
        </p:txBody>
      </p:sp>
    </p:spTree>
    <p:extLst>
      <p:ext uri="{BB962C8B-B14F-4D97-AF65-F5344CB8AC3E}">
        <p14:creationId xmlns:p14="http://schemas.microsoft.com/office/powerpoint/2010/main" val="387402881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Related image">
            <a:extLst>
              <a:ext uri="{FF2B5EF4-FFF2-40B4-BE49-F238E27FC236}">
                <a16:creationId xmlns:a16="http://schemas.microsoft.com/office/drawing/2014/main" id="{0B2CF1A8-96B1-409B-9B90-139922868C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571998" y="2271160"/>
            <a:ext cx="4012601" cy="2675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44D3F26-9590-449C-B158-8CC92C751108}"/>
              </a:ext>
            </a:extLst>
          </p:cNvPr>
          <p:cNvSpPr txBox="1"/>
          <p:nvPr/>
        </p:nvSpPr>
        <p:spPr>
          <a:xfrm>
            <a:off x="266700" y="1198638"/>
            <a:ext cx="6454874" cy="673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25"/>
              </a:lnSpc>
            </a:pPr>
            <a:r>
              <a:rPr lang="cy-GB" sz="2800" b="1" i="0" u="none" strike="noStrike" cap="none" baseline="0">
                <a:solidFill>
                  <a:srgbClr val="CD0920"/>
                </a:solidFill>
                <a:effectLst/>
                <a:uFillTx/>
                <a:latin typeface="Arial"/>
              </a:rPr>
              <a:t>Bwlio deuffobaidd</a:t>
            </a:r>
          </a:p>
          <a:p>
            <a:pPr>
              <a:lnSpc>
                <a:spcPts val="1275"/>
              </a:lnSpc>
            </a:pPr>
            <a:endParaRPr lang="en-US" b="1">
              <a:solidFill>
                <a:srgbClr val="CD0920"/>
              </a:solidFill>
              <a:latin typeface="Arial"/>
              <a:cs typeface="Arial"/>
            </a:endParaRPr>
          </a:p>
          <a:p>
            <a:pPr>
              <a:lnSpc>
                <a:spcPts val="1275"/>
              </a:lnSpc>
            </a:pPr>
            <a:endParaRPr lang="en-US" b="1">
              <a:solidFill>
                <a:srgbClr val="CD092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29463082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Microsoft Windows NT 10.0"/>
  <p:tag name="AS_RELEASE_DATE" val="2017.10.31"/>
  <p:tag name="AS_TITLE" val="Aspose.Slides for Java"/>
  <p:tag name="AS_VERSION" val="17.10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901</Words>
  <Application>Microsoft Office PowerPoint</Application>
  <PresentationFormat>On-screen Show (4:3)</PresentationFormat>
  <Paragraphs>90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2022-11-10T10:06:29Z</dcterms:created>
  <dcterms:modified xsi:type="dcterms:W3CDTF">2022-11-10T10:06:38Z</dcterms:modified>
</cp:coreProperties>
</file>